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3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2150-F164-4141-BE4C-7FF51F5EB1B0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EEA7-1362-443D-B653-DA39BE4E76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2150-F164-4141-BE4C-7FF51F5EB1B0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EEA7-1362-443D-B653-DA39BE4E76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2150-F164-4141-BE4C-7FF51F5EB1B0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EEA7-1362-443D-B653-DA39BE4E76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2150-F164-4141-BE4C-7FF51F5EB1B0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EEA7-1362-443D-B653-DA39BE4E76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2150-F164-4141-BE4C-7FF51F5EB1B0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EEA7-1362-443D-B653-DA39BE4E76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2150-F164-4141-BE4C-7FF51F5EB1B0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EEA7-1362-443D-B653-DA39BE4E76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2150-F164-4141-BE4C-7FF51F5EB1B0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EEA7-1362-443D-B653-DA39BE4E76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2150-F164-4141-BE4C-7FF51F5EB1B0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EEA7-1362-443D-B653-DA39BE4E76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2150-F164-4141-BE4C-7FF51F5EB1B0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EEA7-1362-443D-B653-DA39BE4E76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2150-F164-4141-BE4C-7FF51F5EB1B0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EEA7-1362-443D-B653-DA39BE4E76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2150-F164-4141-BE4C-7FF51F5EB1B0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EEA7-1362-443D-B653-DA39BE4E76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12150-F164-4141-BE4C-7FF51F5EB1B0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9EEA7-1362-443D-B653-DA39BE4E76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7" Type="http://schemas.openxmlformats.org/officeDocument/2006/relationships/image" Target="../media/image31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gif"/><Relationship Id="rId5" Type="http://schemas.openxmlformats.org/officeDocument/2006/relationships/image" Target="../media/image29.gif"/><Relationship Id="rId4" Type="http://schemas.openxmlformats.org/officeDocument/2006/relationships/image" Target="../media/image28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gif"/><Relationship Id="rId5" Type="http://schemas.openxmlformats.org/officeDocument/2006/relationships/image" Target="../media/image37.gif"/><Relationship Id="rId4" Type="http://schemas.openxmlformats.org/officeDocument/2006/relationships/image" Target="../media/image36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gif"/><Relationship Id="rId5" Type="http://schemas.openxmlformats.org/officeDocument/2006/relationships/image" Target="../media/image50.gif"/><Relationship Id="rId4" Type="http://schemas.openxmlformats.org/officeDocument/2006/relationships/image" Target="../media/image43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gif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gif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2.gif"/><Relationship Id="rId4" Type="http://schemas.openxmlformats.org/officeDocument/2006/relationships/image" Target="../media/image61.gi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gif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676400"/>
            <a:ext cx="3200400" cy="1470025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La Belle au Bois Dormant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495800"/>
            <a:ext cx="2895600" cy="17526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conte</a:t>
            </a:r>
            <a:r>
              <a:rPr lang="en-US" dirty="0" smtClean="0"/>
              <a:t> de </a:t>
            </a:r>
            <a:r>
              <a:rPr lang="en-US" dirty="0" err="1" smtClean="0"/>
              <a:t>fées</a:t>
            </a:r>
            <a:r>
              <a:rPr lang="en-US" dirty="0" smtClean="0"/>
              <a:t> de </a:t>
            </a:r>
          </a:p>
          <a:p>
            <a:r>
              <a:rPr lang="en-US" dirty="0" smtClean="0"/>
              <a:t>Charles Perrault, 1697</a:t>
            </a:r>
            <a:endParaRPr lang="en-US" dirty="0"/>
          </a:p>
        </p:txBody>
      </p:sp>
      <p:pic>
        <p:nvPicPr>
          <p:cNvPr id="4" name="Picture 3" descr="belle_au_bois_dormant.jpg"/>
          <p:cNvPicPr>
            <a:picLocks noChangeAspect="1"/>
          </p:cNvPicPr>
          <p:nvPr/>
        </p:nvPicPr>
        <p:blipFill>
          <a:blip r:embed="rId2" cstate="print"/>
          <a:srcRect t="8235"/>
          <a:stretch>
            <a:fillRect/>
          </a:stretch>
        </p:blipFill>
        <p:spPr>
          <a:xfrm>
            <a:off x="4114800" y="76200"/>
            <a:ext cx="4876800" cy="670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Bevilgodmothe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8336" t="6735" r="8336" b="59593"/>
          <a:stretch>
            <a:fillRect/>
          </a:stretch>
        </p:blipFill>
        <p:spPr>
          <a:xfrm>
            <a:off x="4419600" y="3048000"/>
            <a:ext cx="4038600" cy="2286000"/>
          </a:xfrm>
        </p:spPr>
      </p:pic>
      <p:sp>
        <p:nvSpPr>
          <p:cNvPr id="10" name="Cloud Callout 9"/>
          <p:cNvSpPr/>
          <p:nvPr/>
        </p:nvSpPr>
        <p:spPr>
          <a:xfrm>
            <a:off x="5029200" y="1371600"/>
            <a:ext cx="3657600" cy="1981200"/>
          </a:xfrm>
          <a:prstGeom prst="cloudCallou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vieille</a:t>
            </a:r>
            <a:r>
              <a:rPr lang="en-US" dirty="0" smtClean="0"/>
              <a:t> </a:t>
            </a:r>
            <a:r>
              <a:rPr lang="en-US" dirty="0" err="1" smtClean="0"/>
              <a:t>croit</a:t>
            </a:r>
            <a:r>
              <a:rPr lang="en-US" dirty="0" smtClean="0"/>
              <a:t> </a:t>
            </a:r>
            <a:r>
              <a:rPr lang="en-US" dirty="0" err="1" smtClean="0"/>
              <a:t>qu’on</a:t>
            </a:r>
            <a:r>
              <a:rPr lang="en-US" dirty="0" smtClean="0"/>
              <a:t> la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La </a:t>
            </a:r>
            <a:r>
              <a:rPr lang="en-US" dirty="0" err="1" smtClean="0"/>
              <a:t>vieille</a:t>
            </a:r>
            <a:r>
              <a:rPr lang="en-US" dirty="0" smtClean="0"/>
              <a:t> </a:t>
            </a:r>
            <a:r>
              <a:rPr lang="en-US" dirty="0" err="1" smtClean="0"/>
              <a:t>croit</a:t>
            </a:r>
            <a:r>
              <a:rPr lang="en-US" dirty="0" smtClean="0"/>
              <a:t> </a:t>
            </a:r>
            <a:r>
              <a:rPr lang="en-US" dirty="0" err="1" smtClean="0"/>
              <a:t>qu’on</a:t>
            </a:r>
            <a:r>
              <a:rPr lang="en-US" dirty="0" smtClean="0"/>
              <a:t> la ……..</a:t>
            </a:r>
          </a:p>
          <a:p>
            <a:pPr>
              <a:buNone/>
            </a:pPr>
            <a:r>
              <a:rPr lang="en-US" dirty="0" smtClean="0"/>
              <a:t>Et </a:t>
            </a:r>
            <a:r>
              <a:rPr lang="en-US" dirty="0" err="1" smtClean="0"/>
              <a:t>elle</a:t>
            </a:r>
            <a:r>
              <a:rPr lang="en-US" dirty="0" smtClean="0"/>
              <a:t>  </a:t>
            </a:r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 smtClean="0"/>
              <a:t>quelques</a:t>
            </a:r>
            <a:r>
              <a:rPr lang="en-US" dirty="0" smtClean="0"/>
              <a:t> ……. entre </a:t>
            </a:r>
            <a:r>
              <a:rPr lang="en-US" dirty="0" err="1" smtClean="0"/>
              <a:t>ses</a:t>
            </a:r>
            <a:r>
              <a:rPr lang="en-US" dirty="0" smtClean="0"/>
              <a:t> dents.</a:t>
            </a:r>
          </a:p>
          <a:p>
            <a:pPr>
              <a:buNone/>
            </a:pPr>
            <a:r>
              <a:rPr lang="en-US" dirty="0" err="1" smtClean="0"/>
              <a:t>Une</a:t>
            </a:r>
            <a:r>
              <a:rPr lang="en-US" dirty="0" smtClean="0"/>
              <a:t> des </a:t>
            </a:r>
            <a:r>
              <a:rPr lang="en-US" dirty="0" err="1" smtClean="0"/>
              <a:t>jeunes</a:t>
            </a:r>
            <a:r>
              <a:rPr lang="en-US" dirty="0" smtClean="0"/>
              <a:t> </a:t>
            </a:r>
            <a:r>
              <a:rPr lang="en-US" dirty="0" err="1" smtClean="0"/>
              <a:t>fées</a:t>
            </a:r>
            <a:r>
              <a:rPr lang="en-US" dirty="0" smtClean="0"/>
              <a:t> l’……...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324600" y="2133600"/>
            <a:ext cx="1371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#@!!#@!!!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 descr="SBsleep.jpg"/>
          <p:cNvPicPr>
            <a:picLocks noChangeAspect="1"/>
          </p:cNvPicPr>
          <p:nvPr/>
        </p:nvPicPr>
        <p:blipFill>
          <a:blip r:embed="rId3" cstate="print"/>
          <a:srcRect l="73481" t="21111" b="35556"/>
          <a:stretch>
            <a:fillRect/>
          </a:stretch>
        </p:blipFill>
        <p:spPr>
          <a:xfrm>
            <a:off x="7696200" y="3733800"/>
            <a:ext cx="1319981" cy="2971800"/>
          </a:xfrm>
          <a:prstGeom prst="rect">
            <a:avLst/>
          </a:prstGeom>
        </p:spPr>
      </p:pic>
      <p:pic>
        <p:nvPicPr>
          <p:cNvPr id="4098" name="Picture 2" descr="C:\Users\Phyllis\AppData\Local\Microsoft\Windows\Temporary Internet Files\Content.IE5\NY4NPZA5\MCj0238192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572000"/>
            <a:ext cx="523177" cy="801986"/>
          </a:xfrm>
          <a:prstGeom prst="rect">
            <a:avLst/>
          </a:prstGeom>
          <a:noFill/>
        </p:spPr>
      </p:pic>
      <p:cxnSp>
        <p:nvCxnSpPr>
          <p:cNvPr id="14" name="Straight Connector 13"/>
          <p:cNvCxnSpPr/>
          <p:nvPr/>
        </p:nvCxnSpPr>
        <p:spPr>
          <a:xfrm rot="16200000" flipH="1">
            <a:off x="6705600" y="3200400"/>
            <a:ext cx="2209800" cy="1143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6200000" flipH="1">
            <a:off x="6858000" y="3200400"/>
            <a:ext cx="2209800" cy="1143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6200000" flipH="1">
            <a:off x="6477000" y="3048000"/>
            <a:ext cx="2362200" cy="14478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3657600" y="2362200"/>
            <a:ext cx="2590800" cy="381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endCxn id="4098" idx="1"/>
          </p:cNvCxnSpPr>
          <p:nvPr/>
        </p:nvCxnSpPr>
        <p:spPr>
          <a:xfrm>
            <a:off x="2133600" y="4267200"/>
            <a:ext cx="6096000" cy="70579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des </a:t>
            </a:r>
            <a:r>
              <a:rPr lang="en-US" dirty="0" err="1" smtClean="0"/>
              <a:t>jeunes</a:t>
            </a:r>
            <a:r>
              <a:rPr lang="en-US" dirty="0" smtClean="0"/>
              <a:t> </a:t>
            </a:r>
            <a:r>
              <a:rPr lang="en-US" dirty="0" err="1" smtClean="0"/>
              <a:t>fées</a:t>
            </a:r>
            <a:r>
              <a:rPr lang="en-US" dirty="0" smtClean="0"/>
              <a:t> </a:t>
            </a:r>
            <a:r>
              <a:rPr lang="en-US" dirty="0" err="1" smtClean="0"/>
              <a:t>l’entend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Elle </a:t>
            </a:r>
            <a:r>
              <a:rPr lang="en-US" dirty="0" err="1" smtClean="0"/>
              <a:t>pense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la </a:t>
            </a:r>
            <a:r>
              <a:rPr lang="en-US" dirty="0" err="1" smtClean="0"/>
              <a:t>vieille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………à la petite </a:t>
            </a:r>
            <a:r>
              <a:rPr lang="en-US" dirty="0" err="1" smtClean="0"/>
              <a:t>princesse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11" name="Picture 10" descr="SBsleep.jpg"/>
          <p:cNvPicPr>
            <a:picLocks noChangeAspect="1"/>
          </p:cNvPicPr>
          <p:nvPr/>
        </p:nvPicPr>
        <p:blipFill>
          <a:blip r:embed="rId2" cstate="print"/>
          <a:srcRect l="73481" t="21111" b="35556"/>
          <a:stretch>
            <a:fillRect/>
          </a:stretch>
        </p:blipFill>
        <p:spPr>
          <a:xfrm>
            <a:off x="7696200" y="3733800"/>
            <a:ext cx="1319981" cy="2971800"/>
          </a:xfrm>
          <a:prstGeom prst="rect">
            <a:avLst/>
          </a:prstGeom>
        </p:spPr>
      </p:pic>
      <p:pic>
        <p:nvPicPr>
          <p:cNvPr id="4098" name="Picture 2" descr="C:\Users\Phyllis\AppData\Local\Microsoft\Windows\Temporary Internet Files\Content.IE5\NY4NPZA5\MCj0238192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0" y="4572000"/>
            <a:ext cx="523177" cy="801986"/>
          </a:xfrm>
          <a:prstGeom prst="rect">
            <a:avLst/>
          </a:prstGeom>
          <a:noFill/>
        </p:spPr>
      </p:pic>
      <p:pic>
        <p:nvPicPr>
          <p:cNvPr id="21" name="Picture 20" descr="SBbaby.jpg"/>
          <p:cNvPicPr>
            <a:picLocks noChangeAspect="1"/>
          </p:cNvPicPr>
          <p:nvPr/>
        </p:nvPicPr>
        <p:blipFill>
          <a:blip r:embed="rId4" cstate="print"/>
          <a:srcRect l="39428"/>
          <a:stretch>
            <a:fillRect/>
          </a:stretch>
        </p:blipFill>
        <p:spPr>
          <a:xfrm>
            <a:off x="2209800" y="2819400"/>
            <a:ext cx="1755932" cy="3581400"/>
          </a:xfrm>
          <a:prstGeom prst="rect">
            <a:avLst/>
          </a:prstGeom>
        </p:spPr>
      </p:pic>
      <p:pic>
        <p:nvPicPr>
          <p:cNvPr id="13" name="Picture 12" descr="SBprickfingercolor.jpg"/>
          <p:cNvPicPr>
            <a:picLocks noChangeAspect="1"/>
          </p:cNvPicPr>
          <p:nvPr/>
        </p:nvPicPr>
        <p:blipFill>
          <a:blip r:embed="rId5" cstate="print"/>
          <a:srcRect l="40000" t="14932" b="40271"/>
          <a:stretch>
            <a:fillRect/>
          </a:stretch>
        </p:blipFill>
        <p:spPr>
          <a:xfrm>
            <a:off x="4648200" y="3200400"/>
            <a:ext cx="3200400" cy="2514600"/>
          </a:xfrm>
          <a:prstGeom prst="rect">
            <a:avLst/>
          </a:prstGeom>
        </p:spPr>
      </p:pic>
      <p:sp>
        <p:nvSpPr>
          <p:cNvPr id="10" name="Cloud Callout 9"/>
          <p:cNvSpPr/>
          <p:nvPr/>
        </p:nvSpPr>
        <p:spPr>
          <a:xfrm>
            <a:off x="4724400" y="1447800"/>
            <a:ext cx="3657600" cy="1981200"/>
          </a:xfrm>
          <a:prstGeom prst="cloudCallou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867400" y="2286000"/>
            <a:ext cx="1371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#@!!#@!!!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8" name="Curved Connector 17"/>
          <p:cNvCxnSpPr/>
          <p:nvPr/>
        </p:nvCxnSpPr>
        <p:spPr>
          <a:xfrm rot="10800000" flipV="1">
            <a:off x="2743200" y="3886200"/>
            <a:ext cx="2057400" cy="1524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/>
          <p:nvPr/>
        </p:nvCxnSpPr>
        <p:spPr>
          <a:xfrm rot="10800000" flipV="1">
            <a:off x="2590800" y="4038600"/>
            <a:ext cx="2286000" cy="3810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/>
          <p:nvPr/>
        </p:nvCxnSpPr>
        <p:spPr>
          <a:xfrm rot="10800000" flipV="1">
            <a:off x="2819400" y="4114800"/>
            <a:ext cx="2057400" cy="7620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Alors</a:t>
            </a:r>
            <a:r>
              <a:rPr lang="en-US" dirty="0" smtClean="0"/>
              <a:t>, </a:t>
            </a:r>
            <a:r>
              <a:rPr lang="en-US" dirty="0" err="1" smtClean="0"/>
              <a:t>elle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....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Alors</a:t>
            </a:r>
            <a:r>
              <a:rPr lang="en-US" dirty="0" smtClean="0"/>
              <a:t>, </a:t>
            </a:r>
            <a:r>
              <a:rPr lang="en-US" dirty="0" err="1" smtClean="0"/>
              <a:t>elle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……..derrière …….., </a:t>
            </a:r>
          </a:p>
          <a:p>
            <a:pPr>
              <a:buNone/>
            </a:pPr>
            <a:r>
              <a:rPr lang="en-US" dirty="0" smtClean="0"/>
              <a:t>pour </a:t>
            </a:r>
            <a:r>
              <a:rPr lang="en-US" dirty="0" err="1" smtClean="0"/>
              <a:t>parler</a:t>
            </a:r>
            <a:r>
              <a:rPr lang="en-US" dirty="0" smtClean="0"/>
              <a:t> la </a:t>
            </a:r>
            <a:r>
              <a:rPr lang="en-US" dirty="0" err="1" smtClean="0"/>
              <a:t>dernière</a:t>
            </a:r>
            <a:r>
              <a:rPr lang="en-US" dirty="0" smtClean="0"/>
              <a:t> et pour ……..</a:t>
            </a:r>
            <a:endParaRPr lang="en-US" dirty="0"/>
          </a:p>
        </p:txBody>
      </p:sp>
      <p:pic>
        <p:nvPicPr>
          <p:cNvPr id="6" name="Picture 5" descr="SBsleep.jpg"/>
          <p:cNvPicPr>
            <a:picLocks noChangeAspect="1"/>
          </p:cNvPicPr>
          <p:nvPr/>
        </p:nvPicPr>
        <p:blipFill>
          <a:blip r:embed="rId2" cstate="print"/>
          <a:srcRect l="73481" t="21111" b="35556"/>
          <a:stretch>
            <a:fillRect/>
          </a:stretch>
        </p:blipFill>
        <p:spPr>
          <a:xfrm>
            <a:off x="4038600" y="3352800"/>
            <a:ext cx="1319981" cy="2971800"/>
          </a:xfrm>
          <a:prstGeom prst="rect">
            <a:avLst/>
          </a:prstGeom>
        </p:spPr>
      </p:pic>
      <p:pic>
        <p:nvPicPr>
          <p:cNvPr id="5" name="Content Placeholder 4" descr="tapestry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2971800"/>
            <a:ext cx="4371095" cy="3733800"/>
          </a:xfrm>
        </p:spPr>
      </p:pic>
      <p:cxnSp>
        <p:nvCxnSpPr>
          <p:cNvPr id="8" name="Straight Arrow Connector 7"/>
          <p:cNvCxnSpPr/>
          <p:nvPr/>
        </p:nvCxnSpPr>
        <p:spPr>
          <a:xfrm>
            <a:off x="2819400" y="2209800"/>
            <a:ext cx="25146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huit</a:t>
            </a:r>
            <a:r>
              <a:rPr lang="en-US" dirty="0" smtClean="0"/>
              <a:t> </a:t>
            </a:r>
            <a:r>
              <a:rPr lang="en-US" dirty="0" err="1" smtClean="0"/>
              <a:t>fées</a:t>
            </a:r>
            <a:r>
              <a:rPr lang="en-US" dirty="0" smtClean="0"/>
              <a:t> </a:t>
            </a:r>
            <a:r>
              <a:rPr lang="en-US" dirty="0" err="1" smtClean="0"/>
              <a:t>commencent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Les </a:t>
            </a:r>
            <a:r>
              <a:rPr lang="en-US" dirty="0" err="1" smtClean="0"/>
              <a:t>huit</a:t>
            </a:r>
            <a:r>
              <a:rPr lang="en-US" dirty="0" smtClean="0"/>
              <a:t> </a:t>
            </a:r>
            <a:r>
              <a:rPr lang="en-US" dirty="0" err="1" smtClean="0"/>
              <a:t>fées</a:t>
            </a:r>
            <a:r>
              <a:rPr lang="en-US" dirty="0" smtClean="0"/>
              <a:t> </a:t>
            </a:r>
            <a:r>
              <a:rPr lang="en-US" dirty="0" err="1" smtClean="0"/>
              <a:t>commencent</a:t>
            </a:r>
            <a:r>
              <a:rPr lang="en-US" dirty="0" smtClean="0"/>
              <a:t> </a:t>
            </a:r>
            <a:r>
              <a:rPr lang="en-US" dirty="0" err="1" smtClean="0"/>
              <a:t>alors</a:t>
            </a:r>
            <a:r>
              <a:rPr lang="en-US" dirty="0" smtClean="0"/>
              <a:t> à faire </a:t>
            </a:r>
            <a:r>
              <a:rPr lang="en-US" dirty="0" err="1" smtClean="0"/>
              <a:t>leurs</a:t>
            </a:r>
            <a:r>
              <a:rPr lang="en-US" dirty="0" smtClean="0"/>
              <a:t> dons à la </a:t>
            </a:r>
            <a:r>
              <a:rPr lang="en-US" dirty="0" err="1" smtClean="0"/>
              <a:t>princesse</a:t>
            </a:r>
            <a:r>
              <a:rPr lang="en-US" dirty="0" smtClean="0"/>
              <a:t>. 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La plus </a:t>
            </a:r>
            <a:r>
              <a:rPr lang="en-US" dirty="0" err="1" smtClean="0"/>
              <a:t>jeune</a:t>
            </a:r>
            <a:r>
              <a:rPr lang="en-US" dirty="0" smtClean="0"/>
              <a:t> </a:t>
            </a:r>
            <a:r>
              <a:rPr lang="en-US" dirty="0" err="1" smtClean="0"/>
              <a:t>fée</a:t>
            </a:r>
            <a:r>
              <a:rPr lang="en-US" dirty="0" smtClean="0"/>
              <a:t> </a:t>
            </a:r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………</a:t>
            </a:r>
            <a:endParaRPr lang="en-US" dirty="0"/>
          </a:p>
        </p:txBody>
      </p:sp>
      <p:pic>
        <p:nvPicPr>
          <p:cNvPr id="5" name="Picture 8" descr="D:\My documents D\AllezViens2\chap1\animations1-1\animfact.1187580464\36585840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262856"/>
            <a:ext cx="2848882" cy="4985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fée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La </a:t>
            </a:r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fée</a:t>
            </a:r>
            <a:r>
              <a:rPr lang="en-US" dirty="0" smtClean="0"/>
              <a:t> </a:t>
            </a:r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…………………;</a:t>
            </a:r>
            <a:endParaRPr lang="en-US" dirty="0"/>
          </a:p>
        </p:txBody>
      </p:sp>
      <p:pic>
        <p:nvPicPr>
          <p:cNvPr id="5" name="Picture 5" descr="D:\My documents D\AllezViens2\chap1\animations1-1\animfact.1187580464\36273165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828800"/>
            <a:ext cx="4638675" cy="3710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fée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La </a:t>
            </a:r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fée</a:t>
            </a:r>
            <a:r>
              <a:rPr lang="en-US" dirty="0" smtClean="0"/>
              <a:t> </a:t>
            </a:r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……………; </a:t>
            </a:r>
            <a:endParaRPr lang="en-US" dirty="0"/>
          </a:p>
        </p:txBody>
      </p:sp>
      <p:pic>
        <p:nvPicPr>
          <p:cNvPr id="5" name="Content Placeholder 4" descr="grac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850692" y="2317155"/>
            <a:ext cx="4836108" cy="37026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fée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La </a:t>
            </a:r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dit</a:t>
            </a:r>
            <a:r>
              <a:rPr lang="en-US" dirty="0" smtClean="0"/>
              <a:t> …………………..;</a:t>
            </a:r>
            <a:endParaRPr lang="en-US" dirty="0"/>
          </a:p>
        </p:txBody>
      </p:sp>
      <p:pic>
        <p:nvPicPr>
          <p:cNvPr id="5122" name="Picture 2" descr="C:\Users\Phyllis\AppData\Local\Microsoft\Windows\Temporary Internet Files\Content.IE5\L65PCHVX\MCj038714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2209800"/>
            <a:ext cx="2042160" cy="3657600"/>
          </a:xfrm>
          <a:prstGeom prst="rect">
            <a:avLst/>
          </a:prstGeom>
          <a:noFill/>
        </p:spPr>
      </p:pic>
      <p:pic>
        <p:nvPicPr>
          <p:cNvPr id="5123" name="Picture 3" descr="C:\Users\Phyllis\AppData\Local\Microsoft\Windows\Temporary Internet Files\Content.IE5\L65PCHVX\MCj038714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3962400"/>
            <a:ext cx="1361440" cy="2438400"/>
          </a:xfrm>
          <a:prstGeom prst="rect">
            <a:avLst/>
          </a:prstGeom>
          <a:noFill/>
        </p:spPr>
      </p:pic>
      <p:pic>
        <p:nvPicPr>
          <p:cNvPr id="5124" name="Picture 4" descr="C:\Users\Phyllis\AppData\Local\Microsoft\Windows\Temporary Internet Files\Content.IE5\BIEVR3UC\MCj0237316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676400"/>
            <a:ext cx="2159251" cy="2246768"/>
          </a:xfrm>
          <a:prstGeom prst="rect">
            <a:avLst/>
          </a:prstGeom>
          <a:noFill/>
        </p:spPr>
      </p:pic>
      <p:pic>
        <p:nvPicPr>
          <p:cNvPr id="5125" name="Picture 5" descr="C:\Users\Phyllis\AppData\Local\Microsoft\Windows\Temporary Internet Files\Content.IE5\BIEVR3UC\MCj0237316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352800"/>
            <a:ext cx="1613025" cy="1678403"/>
          </a:xfrm>
          <a:prstGeom prst="rect">
            <a:avLst/>
          </a:prstGeom>
          <a:noFill/>
        </p:spPr>
      </p:pic>
      <p:pic>
        <p:nvPicPr>
          <p:cNvPr id="12" name="Picture 3" descr="C:\Users\Phyllis\AppData\Local\Microsoft\Windows\Temporary Internet Files\Content.IE5\L65PCHVX\MCj038714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4038600"/>
            <a:ext cx="136144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fée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La </a:t>
            </a:r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…………………..</a:t>
            </a:r>
            <a:endParaRPr lang="en-US" dirty="0"/>
          </a:p>
        </p:txBody>
      </p:sp>
      <p:pic>
        <p:nvPicPr>
          <p:cNvPr id="5" name="Content Placeholder 4" descr="rossigno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638800" y="3200400"/>
            <a:ext cx="2823369" cy="2823369"/>
          </a:xfrm>
        </p:spPr>
      </p:pic>
      <p:pic>
        <p:nvPicPr>
          <p:cNvPr id="6" name="Picture 5" descr="pop_star_sing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33600" y="3048000"/>
            <a:ext cx="1524000" cy="3030071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2514600" y="2667000"/>
            <a:ext cx="29718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 </a:t>
            </a:r>
            <a:r>
              <a:rPr lang="en-US" dirty="0" err="1" smtClean="0"/>
              <a:t>sixième</a:t>
            </a:r>
            <a:r>
              <a:rPr lang="en-US" dirty="0" smtClean="0"/>
              <a:t> </a:t>
            </a:r>
            <a:r>
              <a:rPr lang="en-US" dirty="0" err="1" smtClean="0"/>
              <a:t>fée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La  </a:t>
            </a:r>
            <a:r>
              <a:rPr lang="en-US" dirty="0" err="1" smtClean="0"/>
              <a:t>sixième</a:t>
            </a:r>
            <a:r>
              <a:rPr lang="en-US" dirty="0" smtClean="0"/>
              <a:t> </a:t>
            </a:r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…………………………</a:t>
            </a:r>
            <a:endParaRPr lang="en-US" dirty="0"/>
          </a:p>
        </p:txBody>
      </p:sp>
      <p:pic>
        <p:nvPicPr>
          <p:cNvPr id="5" name="Content Placeholder 4" descr="electric_guitar_showcase_lg_clr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7162800" y="533400"/>
            <a:ext cx="495300" cy="1733550"/>
          </a:xfrm>
        </p:spPr>
      </p:pic>
      <p:pic>
        <p:nvPicPr>
          <p:cNvPr id="6" name="Picture 5" descr="marching_band_blue_girl_trombone_march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1752600"/>
            <a:ext cx="1552575" cy="2883354"/>
          </a:xfrm>
          <a:prstGeom prst="rect">
            <a:avLst/>
          </a:prstGeom>
        </p:spPr>
      </p:pic>
      <p:pic>
        <p:nvPicPr>
          <p:cNvPr id="7" name="Picture 6" descr="marching_band_cymbals_green_male_lg_cl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05400" y="3581400"/>
            <a:ext cx="1955800" cy="2667000"/>
          </a:xfrm>
          <a:prstGeom prst="rect">
            <a:avLst/>
          </a:prstGeom>
        </p:spPr>
      </p:pic>
      <p:pic>
        <p:nvPicPr>
          <p:cNvPr id="8" name="Picture 7" descr="mariachi_cat_shake_maracas_lg_cl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8200" y="4038600"/>
            <a:ext cx="2146300" cy="1981200"/>
          </a:xfrm>
          <a:prstGeom prst="rect">
            <a:avLst/>
          </a:prstGeom>
        </p:spPr>
      </p:pic>
      <p:pic>
        <p:nvPicPr>
          <p:cNvPr id="9" name="Picture 8" descr="music_note_playing_trumpet_lg_clr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19900" y="2819400"/>
            <a:ext cx="2324100" cy="2324100"/>
          </a:xfrm>
          <a:prstGeom prst="rect">
            <a:avLst/>
          </a:prstGeom>
        </p:spPr>
      </p:pic>
      <p:pic>
        <p:nvPicPr>
          <p:cNvPr id="10" name="Picture 9" descr="sax_notes_md_clr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3400" y="304800"/>
            <a:ext cx="1057275" cy="13383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tour de la </a:t>
            </a:r>
            <a:r>
              <a:rPr lang="en-US" dirty="0" err="1" smtClean="0"/>
              <a:t>vieille</a:t>
            </a:r>
            <a:r>
              <a:rPr lang="en-US" dirty="0" smtClean="0"/>
              <a:t> </a:t>
            </a:r>
            <a:r>
              <a:rPr lang="en-US" dirty="0" err="1" smtClean="0"/>
              <a:t>fée</a:t>
            </a:r>
            <a:r>
              <a:rPr lang="en-US" dirty="0" smtClean="0"/>
              <a:t> arrive.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Le tour de la </a:t>
            </a:r>
            <a:r>
              <a:rPr lang="en-US" dirty="0" err="1" smtClean="0"/>
              <a:t>vieille</a:t>
            </a:r>
            <a:r>
              <a:rPr lang="en-US" dirty="0" smtClean="0"/>
              <a:t> </a:t>
            </a:r>
            <a:r>
              <a:rPr lang="en-US" dirty="0" err="1" smtClean="0"/>
              <a:t>fée</a:t>
            </a:r>
            <a:r>
              <a:rPr lang="en-US" dirty="0" smtClean="0"/>
              <a:t> arrive. Elle </a:t>
            </a:r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…………………….</a:t>
            </a:r>
            <a:endParaRPr lang="en-US" dirty="0"/>
          </a:p>
        </p:txBody>
      </p:sp>
      <p:pic>
        <p:nvPicPr>
          <p:cNvPr id="5" name="Content Placeholder 4" descr="SBprickfinge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86139" y="1600200"/>
            <a:ext cx="3162721" cy="4525963"/>
          </a:xfrm>
        </p:spPr>
      </p:pic>
      <p:pic>
        <p:nvPicPr>
          <p:cNvPr id="6" name="Picture 5" descr="scary_arm_grave_reaching_halloween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00" y="4038600"/>
            <a:ext cx="2019300" cy="235585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3581400" y="2438400"/>
            <a:ext cx="3124200" cy="838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 flipH="1" flipV="1">
            <a:off x="8648700" y="2095500"/>
            <a:ext cx="76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H="1">
            <a:off x="2781300" y="3467100"/>
            <a:ext cx="1752600" cy="1066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 </a:t>
            </a:r>
            <a:r>
              <a:rPr lang="en-US" dirty="0" err="1" smtClean="0"/>
              <a:t>était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fois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Il </a:t>
            </a:r>
            <a:r>
              <a:rPr lang="en-US" dirty="0" err="1" smtClean="0"/>
              <a:t>était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fois</a:t>
            </a:r>
            <a:r>
              <a:rPr lang="en-US" dirty="0" smtClean="0"/>
              <a:t> ______________et </a:t>
            </a:r>
          </a:p>
          <a:p>
            <a:pPr>
              <a:buNone/>
            </a:pPr>
            <a:r>
              <a:rPr lang="en-US" dirty="0" err="1" smtClean="0"/>
              <a:t>une</a:t>
            </a:r>
            <a:r>
              <a:rPr lang="en-US" dirty="0" smtClean="0"/>
              <a:t> _____________</a:t>
            </a:r>
          </a:p>
          <a:p>
            <a:pPr>
              <a:buNone/>
            </a:pPr>
            <a:r>
              <a:rPr lang="en-US" dirty="0" smtClean="0"/>
              <a:t>qui ne </a:t>
            </a:r>
            <a:r>
              <a:rPr lang="en-US" dirty="0" err="1" smtClean="0"/>
              <a:t>pouvaient</a:t>
            </a:r>
            <a:r>
              <a:rPr lang="en-US" dirty="0" smtClean="0"/>
              <a:t> pas ___________________</a:t>
            </a:r>
            <a:endParaRPr lang="en-US" dirty="0"/>
          </a:p>
        </p:txBody>
      </p:sp>
      <p:pic>
        <p:nvPicPr>
          <p:cNvPr id="5" name="Content Placeholder 4" descr="kingnqueen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81600" y="1371600"/>
            <a:ext cx="2895600" cy="49032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</a:t>
            </a:r>
            <a:r>
              <a:rPr lang="en-US" dirty="0" smtClean="0"/>
              <a:t> don terrible fait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Ce</a:t>
            </a:r>
            <a:r>
              <a:rPr lang="en-US" dirty="0" smtClean="0"/>
              <a:t> don terrible fait ……..tout le monde.</a:t>
            </a:r>
            <a:endParaRPr lang="en-US" dirty="0"/>
          </a:p>
        </p:txBody>
      </p:sp>
      <p:pic>
        <p:nvPicPr>
          <p:cNvPr id="5" name="Content Placeholder 4" descr="asian_girl_crying_lg_clr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19600" y="1981200"/>
            <a:ext cx="1905000" cy="1905000"/>
          </a:xfrm>
        </p:spPr>
      </p:pic>
      <p:pic>
        <p:nvPicPr>
          <p:cNvPr id="6" name="Picture 5" descr="caryn_having_a_temper_tantrum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0" y="3581400"/>
            <a:ext cx="2530730" cy="2667000"/>
          </a:xfrm>
          <a:prstGeom prst="rect">
            <a:avLst/>
          </a:prstGeom>
        </p:spPr>
      </p:pic>
      <p:pic>
        <p:nvPicPr>
          <p:cNvPr id="7" name="Picture 6" descr="chef_hat_emoticon_sad_lg_cl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67600" y="533400"/>
            <a:ext cx="1447800" cy="1447800"/>
          </a:xfrm>
          <a:prstGeom prst="rect">
            <a:avLst/>
          </a:prstGeom>
        </p:spPr>
      </p:pic>
      <p:pic>
        <p:nvPicPr>
          <p:cNvPr id="8" name="Picture 7" descr="goth_girl_crying_lg_cl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0" y="3657600"/>
            <a:ext cx="1752600" cy="1752600"/>
          </a:xfrm>
          <a:prstGeom prst="rect">
            <a:avLst/>
          </a:prstGeom>
        </p:spPr>
      </p:pic>
      <p:pic>
        <p:nvPicPr>
          <p:cNvPr id="9" name="Picture 8" descr="matthew_col_expression_lg_clr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86600" y="3886200"/>
            <a:ext cx="1371600" cy="2492619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3581400" y="2133600"/>
            <a:ext cx="7620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ce</a:t>
            </a:r>
            <a:r>
              <a:rPr lang="en-US" dirty="0" smtClean="0"/>
              <a:t> moment,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 </a:t>
            </a:r>
            <a:r>
              <a:rPr lang="en-US" dirty="0" err="1" smtClean="0"/>
              <a:t>ce</a:t>
            </a:r>
            <a:r>
              <a:rPr lang="en-US" dirty="0" smtClean="0"/>
              <a:t> moment, la </a:t>
            </a:r>
            <a:r>
              <a:rPr lang="en-US" dirty="0" err="1" smtClean="0"/>
              <a:t>jeune</a:t>
            </a:r>
            <a:r>
              <a:rPr lang="en-US" dirty="0" smtClean="0"/>
              <a:t> </a:t>
            </a:r>
            <a:r>
              <a:rPr lang="en-US" dirty="0" err="1" smtClean="0"/>
              <a:t>fée</a:t>
            </a:r>
            <a:r>
              <a:rPr lang="en-US" dirty="0" smtClean="0"/>
              <a:t> sort de derrière la </a:t>
            </a:r>
            <a:r>
              <a:rPr lang="en-US" dirty="0" err="1" smtClean="0"/>
              <a:t>tâpisserie</a:t>
            </a:r>
            <a:r>
              <a:rPr lang="en-US" dirty="0"/>
              <a:t> </a:t>
            </a:r>
            <a:r>
              <a:rPr lang="en-US" dirty="0" smtClean="0"/>
              <a:t>et </a:t>
            </a:r>
            <a:r>
              <a:rPr lang="en-US" dirty="0" err="1" smtClean="0"/>
              <a:t>dit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“</a:t>
            </a:r>
            <a:r>
              <a:rPr lang="en-US" dirty="0" err="1" smtClean="0"/>
              <a:t>Rassurez-vous</a:t>
            </a:r>
            <a:r>
              <a:rPr lang="en-US" dirty="0" smtClean="0"/>
              <a:t>, </a:t>
            </a:r>
            <a:r>
              <a:rPr lang="en-US" dirty="0" err="1" smtClean="0"/>
              <a:t>roi</a:t>
            </a:r>
            <a:r>
              <a:rPr lang="en-US" dirty="0" smtClean="0"/>
              <a:t> et </a:t>
            </a:r>
            <a:r>
              <a:rPr lang="en-US" dirty="0" err="1" smtClean="0"/>
              <a:t>reine</a:t>
            </a:r>
            <a:r>
              <a:rPr lang="en-US" dirty="0" smtClean="0"/>
              <a:t>, </a:t>
            </a:r>
            <a:r>
              <a:rPr lang="en-US" dirty="0" err="1" smtClean="0"/>
              <a:t>votre</a:t>
            </a:r>
            <a:r>
              <a:rPr lang="en-US" dirty="0" smtClean="0"/>
              <a:t> </a:t>
            </a:r>
            <a:r>
              <a:rPr lang="en-US" dirty="0" err="1" smtClean="0"/>
              <a:t>fille</a:t>
            </a:r>
            <a:r>
              <a:rPr lang="en-US" dirty="0" smtClean="0"/>
              <a:t> …….</a:t>
            </a:r>
            <a:endParaRPr lang="en-US" dirty="0"/>
          </a:p>
        </p:txBody>
      </p:sp>
      <p:pic>
        <p:nvPicPr>
          <p:cNvPr id="5" name="Picture 4" descr="scary_arm_grave_reaching_halloween_lg_cl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4343400"/>
            <a:ext cx="2019300" cy="2355850"/>
          </a:xfrm>
          <a:prstGeom prst="rect">
            <a:avLst/>
          </a:prstGeom>
        </p:spPr>
      </p:pic>
      <p:pic>
        <p:nvPicPr>
          <p:cNvPr id="6" name="Content Placeholder 4" descr="tapestry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378613" y="1143000"/>
            <a:ext cx="2765387" cy="2362200"/>
          </a:xfrm>
        </p:spPr>
      </p:pic>
      <p:pic>
        <p:nvPicPr>
          <p:cNvPr id="7" name="Picture 6" descr="SBsleep.jpg"/>
          <p:cNvPicPr>
            <a:picLocks noChangeAspect="1"/>
          </p:cNvPicPr>
          <p:nvPr/>
        </p:nvPicPr>
        <p:blipFill>
          <a:blip r:embed="rId4" cstate="print"/>
          <a:srcRect l="73481" t="21111" b="35556"/>
          <a:stretch>
            <a:fillRect/>
          </a:stretch>
        </p:blipFill>
        <p:spPr>
          <a:xfrm>
            <a:off x="5105400" y="1371600"/>
            <a:ext cx="1319981" cy="2971800"/>
          </a:xfrm>
          <a:prstGeom prst="rect">
            <a:avLst/>
          </a:prstGeom>
        </p:spPr>
      </p:pic>
      <p:sp>
        <p:nvSpPr>
          <p:cNvPr id="8" name="Multiply 7"/>
          <p:cNvSpPr/>
          <p:nvPr/>
        </p:nvSpPr>
        <p:spPr>
          <a:xfrm>
            <a:off x="3657600" y="4191000"/>
            <a:ext cx="2514600" cy="23622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rot="16200000" flipH="1">
            <a:off x="2514600" y="3886200"/>
            <a:ext cx="9906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n’ai</a:t>
            </a:r>
            <a:r>
              <a:rPr lang="en-US" dirty="0" smtClean="0"/>
              <a:t> pas </a:t>
            </a:r>
            <a:r>
              <a:rPr lang="en-US" dirty="0" err="1" smtClean="0"/>
              <a:t>assez</a:t>
            </a:r>
            <a:r>
              <a:rPr lang="en-US" dirty="0" smtClean="0"/>
              <a:t> de </a:t>
            </a:r>
            <a:r>
              <a:rPr lang="en-US" dirty="0" smtClean="0"/>
              <a:t>….…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Je </a:t>
            </a:r>
            <a:r>
              <a:rPr lang="en-US" dirty="0" err="1" smtClean="0"/>
              <a:t>n’ai</a:t>
            </a:r>
            <a:r>
              <a:rPr lang="en-US" dirty="0" smtClean="0"/>
              <a:t> pas </a:t>
            </a:r>
            <a:r>
              <a:rPr lang="en-US" dirty="0" err="1" smtClean="0"/>
              <a:t>assez</a:t>
            </a:r>
            <a:r>
              <a:rPr lang="en-US" dirty="0" smtClean="0"/>
              <a:t> de …… pour …….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err="1" smtClean="0"/>
              <a:t>entièrement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………………….</a:t>
            </a:r>
            <a:endParaRPr lang="en-US" dirty="0"/>
          </a:p>
        </p:txBody>
      </p:sp>
      <p:pic>
        <p:nvPicPr>
          <p:cNvPr id="5" name="Picture 5" descr="D:\My documents D\AllezViens2\chap1\animations1-1\animfact.1187580464\32520918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7787" y="2196306"/>
            <a:ext cx="3019425" cy="3333750"/>
          </a:xfrm>
          <a:prstGeom prst="rect">
            <a:avLst/>
          </a:prstGeom>
          <a:noFill/>
        </p:spPr>
      </p:pic>
      <p:cxnSp>
        <p:nvCxnSpPr>
          <p:cNvPr id="7" name="Straight Connector 6"/>
          <p:cNvCxnSpPr/>
          <p:nvPr/>
        </p:nvCxnSpPr>
        <p:spPr>
          <a:xfrm flipV="1">
            <a:off x="4343400" y="1905000"/>
            <a:ext cx="4267200" cy="39624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6200000" flipH="1">
            <a:off x="4533900" y="2019300"/>
            <a:ext cx="4267200" cy="40386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princesse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smtClean="0"/>
              <a:t>….…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La </a:t>
            </a:r>
            <a:r>
              <a:rPr lang="en-US" dirty="0" err="1" smtClean="0"/>
              <a:t>princesse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…………;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elle</a:t>
            </a:r>
            <a:r>
              <a:rPr lang="en-US" dirty="0" smtClean="0"/>
              <a:t> ne </a:t>
            </a:r>
            <a:r>
              <a:rPr lang="en-US" dirty="0" err="1" smtClean="0"/>
              <a:t>va</a:t>
            </a:r>
            <a:r>
              <a:rPr lang="en-US" dirty="0" smtClean="0"/>
              <a:t> pas…….., </a:t>
            </a:r>
            <a:r>
              <a:rPr lang="en-US" dirty="0" err="1" smtClean="0"/>
              <a:t>elle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…………...</a:t>
            </a:r>
            <a:endParaRPr lang="en-US" dirty="0"/>
          </a:p>
        </p:txBody>
      </p:sp>
      <p:pic>
        <p:nvPicPr>
          <p:cNvPr id="5" name="Content Placeholder 4" descr="SBprickfing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86139" y="1600200"/>
            <a:ext cx="3162721" cy="4525963"/>
          </a:xfrm>
          <a:prstGeom prst="rect">
            <a:avLst/>
          </a:prstGeom>
        </p:spPr>
      </p:pic>
      <p:pic>
        <p:nvPicPr>
          <p:cNvPr id="8" name="Picture 7" descr="sleeping-beaut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4114800"/>
            <a:ext cx="2968496" cy="219075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rot="5400000">
            <a:off x="1676400" y="4038600"/>
            <a:ext cx="16764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Wave 10"/>
          <p:cNvSpPr/>
          <p:nvPr/>
        </p:nvSpPr>
        <p:spPr>
          <a:xfrm>
            <a:off x="1752600" y="4648200"/>
            <a:ext cx="1600200" cy="533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981200" y="47244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100 </a:t>
            </a:r>
            <a:r>
              <a:rPr lang="en-US" dirty="0" err="1" smtClean="0">
                <a:solidFill>
                  <a:schemeClr val="bg1"/>
                </a:solidFill>
              </a:rPr>
              <a:t>ans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962400" y="1752600"/>
            <a:ext cx="2971800" cy="12192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Puis</a:t>
            </a:r>
            <a:r>
              <a:rPr lang="en-US" dirty="0" smtClean="0"/>
              <a:t>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Puis</a:t>
            </a:r>
            <a:r>
              <a:rPr lang="en-US" dirty="0" smtClean="0"/>
              <a:t> un ………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venir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la ………...</a:t>
            </a:r>
            <a:endParaRPr lang="en-US" dirty="0"/>
          </a:p>
        </p:txBody>
      </p:sp>
      <p:pic>
        <p:nvPicPr>
          <p:cNvPr id="5" name="Content Placeholder 4" descr="SBkisscolo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772672"/>
            <a:ext cx="4038600" cy="4181019"/>
          </a:xfrm>
        </p:spPr>
      </p:pic>
      <p:pic>
        <p:nvPicPr>
          <p:cNvPr id="6" name="Picture 5" descr="emoticon_cymbal_crash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1447800"/>
            <a:ext cx="1485900" cy="119062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2133600" y="2133600"/>
            <a:ext cx="304800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057400" y="1981200"/>
            <a:ext cx="42672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Pour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Pour …… d’……… le …….. </a:t>
            </a:r>
            <a:r>
              <a:rPr lang="en-US" dirty="0" err="1" smtClean="0"/>
              <a:t>annoncé</a:t>
            </a:r>
            <a:r>
              <a:rPr lang="en-US" dirty="0" smtClean="0"/>
              <a:t> par la </a:t>
            </a:r>
            <a:r>
              <a:rPr lang="en-US" dirty="0" err="1" smtClean="0"/>
              <a:t>vieille</a:t>
            </a:r>
            <a:r>
              <a:rPr lang="en-US" dirty="0" smtClean="0"/>
              <a:t>, le </a:t>
            </a:r>
            <a:r>
              <a:rPr lang="en-US" dirty="0" err="1" smtClean="0"/>
              <a:t>roi</a:t>
            </a:r>
            <a:r>
              <a:rPr lang="en-US" dirty="0" smtClean="0"/>
              <a:t> ……….. </a:t>
            </a:r>
            <a:r>
              <a:rPr lang="en-US" dirty="0" err="1" smtClean="0"/>
              <a:t>aussitôt</a:t>
            </a:r>
            <a:r>
              <a:rPr lang="en-US" dirty="0" smtClean="0"/>
              <a:t> à </a:t>
            </a:r>
            <a:r>
              <a:rPr lang="en-US" dirty="0" err="1" smtClean="0"/>
              <a:t>toute</a:t>
            </a:r>
            <a:r>
              <a:rPr lang="en-US" dirty="0" smtClean="0"/>
              <a:t> </a:t>
            </a:r>
            <a:r>
              <a:rPr lang="en-US" dirty="0" err="1" smtClean="0"/>
              <a:t>personne</a:t>
            </a:r>
            <a:r>
              <a:rPr lang="en-US" dirty="0" smtClean="0"/>
              <a:t> de ……..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avec …...</a:t>
            </a:r>
            <a:endParaRPr lang="en-US" dirty="0"/>
          </a:p>
        </p:txBody>
      </p:sp>
      <p:pic>
        <p:nvPicPr>
          <p:cNvPr id="5" name="Content Placeholder 4" descr="The%20Spinning%20Wheel%2020x3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50943"/>
          <a:stretch>
            <a:fillRect/>
          </a:stretch>
        </p:blipFill>
        <p:spPr>
          <a:xfrm>
            <a:off x="5181599" y="1676400"/>
            <a:ext cx="3120391" cy="4038600"/>
          </a:xfrm>
        </p:spPr>
      </p:pic>
      <p:cxnSp>
        <p:nvCxnSpPr>
          <p:cNvPr id="7" name="Straight Connector 6"/>
          <p:cNvCxnSpPr/>
          <p:nvPr/>
        </p:nvCxnSpPr>
        <p:spPr>
          <a:xfrm rot="5400000">
            <a:off x="4533900" y="1485900"/>
            <a:ext cx="4191000" cy="41148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6200000" flipH="1">
            <a:off x="4572000" y="1524000"/>
            <a:ext cx="4572000" cy="42672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352800" y="3505200"/>
            <a:ext cx="1981200" cy="76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 </a:t>
            </a:r>
            <a:r>
              <a:rPr lang="en-US" dirty="0" err="1" smtClean="0"/>
              <a:t>il</a:t>
            </a:r>
            <a:r>
              <a:rPr lang="en-US" dirty="0" smtClean="0"/>
              <a:t> fait 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4478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Et </a:t>
            </a:r>
            <a:r>
              <a:rPr lang="en-US" dirty="0" err="1" smtClean="0"/>
              <a:t>il</a:t>
            </a:r>
            <a:r>
              <a:rPr lang="en-US" dirty="0" smtClean="0"/>
              <a:t> fait ……… </a:t>
            </a:r>
            <a:r>
              <a:rPr lang="en-US" dirty="0" err="1" smtClean="0"/>
              <a:t>tous</a:t>
            </a:r>
            <a:r>
              <a:rPr lang="en-US" dirty="0" smtClean="0"/>
              <a:t> les …….</a:t>
            </a:r>
            <a:endParaRPr lang="en-US" dirty="0"/>
          </a:p>
        </p:txBody>
      </p:sp>
      <p:pic>
        <p:nvPicPr>
          <p:cNvPr id="5" name="Content Placeholder 4" descr="fuseau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324600" y="3657600"/>
            <a:ext cx="1038225" cy="1171575"/>
          </a:xfrm>
        </p:spPr>
      </p:pic>
      <p:pic>
        <p:nvPicPr>
          <p:cNvPr id="6" name="Content Placeholder 4" descr="fusea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15200" y="2362200"/>
            <a:ext cx="1038225" cy="1171575"/>
          </a:xfrm>
          <a:prstGeom prst="rect">
            <a:avLst/>
          </a:prstGeom>
        </p:spPr>
      </p:pic>
      <p:pic>
        <p:nvPicPr>
          <p:cNvPr id="7" name="Content Placeholder 4" descr="fusea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3810000"/>
            <a:ext cx="1038225" cy="1171575"/>
          </a:xfrm>
          <a:prstGeom prst="rect">
            <a:avLst/>
          </a:prstGeom>
        </p:spPr>
      </p:pic>
      <p:pic>
        <p:nvPicPr>
          <p:cNvPr id="8" name="Content Placeholder 4" descr="fusea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1828800"/>
            <a:ext cx="1038225" cy="1171575"/>
          </a:xfrm>
          <a:prstGeom prst="rect">
            <a:avLst/>
          </a:prstGeom>
        </p:spPr>
      </p:pic>
      <p:pic>
        <p:nvPicPr>
          <p:cNvPr id="9" name="Content Placeholder 4" descr="fusea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981200"/>
            <a:ext cx="1038225" cy="1171575"/>
          </a:xfrm>
          <a:prstGeom prst="rect">
            <a:avLst/>
          </a:prstGeom>
        </p:spPr>
      </p:pic>
      <p:pic>
        <p:nvPicPr>
          <p:cNvPr id="10" name="Picture 9" descr="firewall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2438400"/>
            <a:ext cx="866775" cy="1485900"/>
          </a:xfrm>
          <a:prstGeom prst="rect">
            <a:avLst/>
          </a:prstGeom>
        </p:spPr>
      </p:pic>
      <p:pic>
        <p:nvPicPr>
          <p:cNvPr id="11" name="Picture 10" descr="firewall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2362200"/>
            <a:ext cx="866775" cy="1485900"/>
          </a:xfrm>
          <a:prstGeom prst="rect">
            <a:avLst/>
          </a:prstGeom>
        </p:spPr>
      </p:pic>
      <p:pic>
        <p:nvPicPr>
          <p:cNvPr id="12" name="Picture 11" descr="firewall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2667000"/>
            <a:ext cx="866775" cy="1485900"/>
          </a:xfrm>
          <a:prstGeom prst="rect">
            <a:avLst/>
          </a:prstGeom>
        </p:spPr>
      </p:pic>
      <p:pic>
        <p:nvPicPr>
          <p:cNvPr id="13" name="Picture 12" descr="firewall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4191000"/>
            <a:ext cx="866775" cy="1485900"/>
          </a:xfrm>
          <a:prstGeom prst="rect">
            <a:avLst/>
          </a:prstGeom>
        </p:spPr>
      </p:pic>
      <p:pic>
        <p:nvPicPr>
          <p:cNvPr id="14" name="Picture 13" descr="firewall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29400" y="4191000"/>
            <a:ext cx="866775" cy="1485900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>
            <a:off x="2133600" y="1981200"/>
            <a:ext cx="2971800" cy="1447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343400" y="1828800"/>
            <a:ext cx="6096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………</a:t>
            </a:r>
            <a:r>
              <a:rPr lang="en-US" dirty="0" err="1" smtClean="0"/>
              <a:t>ans</a:t>
            </a:r>
            <a:r>
              <a:rPr lang="en-US" dirty="0" smtClean="0"/>
              <a:t> plus </a:t>
            </a:r>
            <a:r>
              <a:rPr lang="en-US" dirty="0" err="1" smtClean="0"/>
              <a:t>tard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…… </a:t>
            </a:r>
            <a:r>
              <a:rPr lang="en-US" dirty="0" err="1" smtClean="0"/>
              <a:t>ans</a:t>
            </a:r>
            <a:r>
              <a:rPr lang="en-US" dirty="0" smtClean="0"/>
              <a:t> plus </a:t>
            </a:r>
            <a:r>
              <a:rPr lang="en-US" dirty="0" err="1" smtClean="0"/>
              <a:t>tard</a:t>
            </a:r>
            <a:r>
              <a:rPr lang="en-US" dirty="0" smtClean="0"/>
              <a:t>, la </a:t>
            </a:r>
            <a:r>
              <a:rPr lang="en-US" dirty="0" err="1" smtClean="0"/>
              <a:t>jeune</a:t>
            </a:r>
            <a:r>
              <a:rPr lang="en-US" dirty="0" smtClean="0"/>
              <a:t> </a:t>
            </a:r>
            <a:r>
              <a:rPr lang="en-US" dirty="0" err="1" smtClean="0"/>
              <a:t>princesse</a:t>
            </a:r>
            <a:r>
              <a:rPr lang="en-US" dirty="0" smtClean="0"/>
              <a:t> …….  </a:t>
            </a:r>
          </a:p>
          <a:p>
            <a:pPr>
              <a:buNone/>
            </a:pPr>
            <a:r>
              <a:rPr lang="en-US" dirty="0" smtClean="0"/>
              <a:t>Elle </a:t>
            </a:r>
            <a:r>
              <a:rPr lang="en-US" dirty="0" err="1" smtClean="0"/>
              <a:t>va</a:t>
            </a:r>
            <a:r>
              <a:rPr lang="en-US" dirty="0" smtClean="0"/>
              <a:t> ……..d’un donjon </a:t>
            </a:r>
            <a:r>
              <a:rPr lang="en-US" dirty="0" err="1" smtClean="0"/>
              <a:t>où</a:t>
            </a:r>
            <a:r>
              <a:rPr lang="en-US" dirty="0" smtClean="0"/>
              <a:t> …….. </a:t>
            </a:r>
            <a:endParaRPr lang="en-US" dirty="0"/>
          </a:p>
        </p:txBody>
      </p:sp>
      <p:pic>
        <p:nvPicPr>
          <p:cNvPr id="5" name="Content Placeholder 4" descr="SBdonjo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95800" y="1600200"/>
            <a:ext cx="3101123" cy="4525963"/>
          </a:xfrm>
        </p:spPr>
      </p:pic>
      <p:pic>
        <p:nvPicPr>
          <p:cNvPr id="6" name="Content Placeholder 4" descr="The%20Spinning%20Wheel%2020x35.jpg"/>
          <p:cNvPicPr>
            <a:picLocks noChangeAspect="1"/>
          </p:cNvPicPr>
          <p:nvPr/>
        </p:nvPicPr>
        <p:blipFill>
          <a:blip r:embed="rId3" cstate="print"/>
          <a:srcRect l="50943"/>
          <a:stretch>
            <a:fillRect/>
          </a:stretch>
        </p:blipFill>
        <p:spPr>
          <a:xfrm>
            <a:off x="6705600" y="1219200"/>
            <a:ext cx="1530758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faites-vous</a:t>
            </a:r>
            <a:r>
              <a:rPr lang="en-US" dirty="0" smtClean="0"/>
              <a:t>?”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“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faites-vous</a:t>
            </a:r>
            <a:r>
              <a:rPr lang="en-US" dirty="0" smtClean="0"/>
              <a:t> </a:t>
            </a:r>
            <a:r>
              <a:rPr lang="en-US" dirty="0" err="1" smtClean="0"/>
              <a:t>là</a:t>
            </a:r>
            <a:r>
              <a:rPr lang="en-US" dirty="0" smtClean="0"/>
              <a:t>, ma </a:t>
            </a:r>
            <a:r>
              <a:rPr lang="en-US" dirty="0" err="1" smtClean="0"/>
              <a:t>bonne</a:t>
            </a:r>
            <a:r>
              <a:rPr lang="en-US" dirty="0" smtClean="0"/>
              <a:t> dame?” </a:t>
            </a:r>
            <a:r>
              <a:rPr lang="en-US" dirty="0" err="1" smtClean="0"/>
              <a:t>dit</a:t>
            </a:r>
            <a:r>
              <a:rPr lang="en-US" dirty="0" smtClean="0"/>
              <a:t> la </a:t>
            </a:r>
            <a:r>
              <a:rPr lang="en-US" dirty="0" err="1" smtClean="0"/>
              <a:t>princesse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“Je file, ma belle enfant,”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répond</a:t>
            </a:r>
            <a:r>
              <a:rPr lang="en-US" dirty="0" smtClean="0"/>
              <a:t> la dame.</a:t>
            </a:r>
          </a:p>
          <a:p>
            <a:pPr>
              <a:buNone/>
            </a:pPr>
            <a:r>
              <a:rPr lang="en-US" dirty="0" smtClean="0"/>
              <a:t>“Ah,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joli</a:t>
            </a:r>
            <a:r>
              <a:rPr lang="en-US" dirty="0" smtClean="0"/>
              <a:t>,” </a:t>
            </a:r>
            <a:r>
              <a:rPr lang="en-US" dirty="0" err="1" smtClean="0"/>
              <a:t>reprend</a:t>
            </a:r>
            <a:r>
              <a:rPr lang="en-US" dirty="0" smtClean="0"/>
              <a:t> la </a:t>
            </a:r>
            <a:r>
              <a:rPr lang="en-US" dirty="0" err="1" smtClean="0"/>
              <a:t>princesse</a:t>
            </a:r>
            <a:r>
              <a:rPr lang="en-US" dirty="0" smtClean="0"/>
              <a:t>.  Comment </a:t>
            </a:r>
            <a:r>
              <a:rPr lang="en-US" dirty="0" err="1" smtClean="0"/>
              <a:t>faites-vous</a:t>
            </a:r>
            <a:r>
              <a:rPr lang="en-US" dirty="0" smtClean="0"/>
              <a:t>? </a:t>
            </a:r>
            <a:r>
              <a:rPr lang="en-US" dirty="0" err="1" smtClean="0"/>
              <a:t>Donnez-moi</a:t>
            </a:r>
            <a:r>
              <a:rPr lang="en-US" dirty="0" smtClean="0"/>
              <a:t> </a:t>
            </a:r>
            <a:r>
              <a:rPr lang="en-US" dirty="0" err="1" smtClean="0"/>
              <a:t>votre</a:t>
            </a:r>
            <a:r>
              <a:rPr lang="en-US" dirty="0" smtClean="0"/>
              <a:t> </a:t>
            </a:r>
            <a:r>
              <a:rPr lang="en-US" dirty="0" err="1" smtClean="0"/>
              <a:t>fuseau</a:t>
            </a:r>
            <a:r>
              <a:rPr lang="en-US" dirty="0" smtClean="0"/>
              <a:t>.  Je </a:t>
            </a:r>
            <a:r>
              <a:rPr lang="en-US" dirty="0" err="1" smtClean="0"/>
              <a:t>voudrais</a:t>
            </a:r>
            <a:r>
              <a:rPr lang="en-US" dirty="0" smtClean="0"/>
              <a:t> filer.”</a:t>
            </a:r>
            <a:endParaRPr lang="en-US" dirty="0"/>
          </a:p>
        </p:txBody>
      </p:sp>
      <p:pic>
        <p:nvPicPr>
          <p:cNvPr id="5" name="Content Placeholder 4" descr="The%20Spinning%20Wheel%2020x3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50943"/>
          <a:stretch>
            <a:fillRect/>
          </a:stretch>
        </p:blipFill>
        <p:spPr>
          <a:xfrm>
            <a:off x="6553200" y="1295400"/>
            <a:ext cx="2260585" cy="2925763"/>
          </a:xfrm>
          <a:prstGeom prst="rect">
            <a:avLst/>
          </a:prstGeom>
        </p:spPr>
      </p:pic>
      <p:pic>
        <p:nvPicPr>
          <p:cNvPr id="7" name="Picture 6" descr="SBprickfingercolor.jpg"/>
          <p:cNvPicPr>
            <a:picLocks noChangeAspect="1"/>
          </p:cNvPicPr>
          <p:nvPr/>
        </p:nvPicPr>
        <p:blipFill>
          <a:blip r:embed="rId3" cstate="print"/>
          <a:srcRect t="30995" r="52778" b="9276"/>
          <a:stretch>
            <a:fillRect/>
          </a:stretch>
        </p:blipFill>
        <p:spPr>
          <a:xfrm>
            <a:off x="4267200" y="3048000"/>
            <a:ext cx="2590800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Elle ….…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Elle ….</a:t>
            </a:r>
          </a:p>
          <a:p>
            <a:pPr>
              <a:buNone/>
            </a:pPr>
            <a:r>
              <a:rPr lang="en-US" dirty="0" smtClean="0"/>
              <a:t>et </a:t>
            </a:r>
            <a:r>
              <a:rPr lang="en-US" dirty="0" err="1" smtClean="0"/>
              <a:t>aussitôt</a:t>
            </a:r>
            <a:r>
              <a:rPr lang="en-US" dirty="0" smtClean="0"/>
              <a:t>, </a:t>
            </a:r>
            <a:r>
              <a:rPr lang="en-US" dirty="0" err="1" smtClean="0"/>
              <a:t>elle</a:t>
            </a:r>
            <a:r>
              <a:rPr lang="en-US" dirty="0" smtClean="0"/>
              <a:t> …..</a:t>
            </a:r>
            <a:endParaRPr lang="en-US" dirty="0"/>
          </a:p>
        </p:txBody>
      </p:sp>
      <p:pic>
        <p:nvPicPr>
          <p:cNvPr id="5" name="Content Placeholder 4" descr="SBprickfingercolo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219200"/>
            <a:ext cx="4038600" cy="42501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jour </a:t>
            </a:r>
            <a:r>
              <a:rPr lang="en-US" dirty="0" err="1" smtClean="0"/>
              <a:t>pourtant</a:t>
            </a:r>
            <a:r>
              <a:rPr lang="en-US" dirty="0" smtClean="0"/>
              <a:t>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Un jour </a:t>
            </a:r>
            <a:r>
              <a:rPr lang="en-US" dirty="0" err="1" smtClean="0"/>
              <a:t>pourtant</a:t>
            </a:r>
            <a:r>
              <a:rPr lang="en-US" dirty="0" smtClean="0"/>
              <a:t>, la </a:t>
            </a:r>
            <a:r>
              <a:rPr lang="en-US" dirty="0" err="1" smtClean="0"/>
              <a:t>reine</a:t>
            </a:r>
            <a:r>
              <a:rPr lang="en-US" dirty="0" smtClean="0"/>
              <a:t> ………..</a:t>
            </a:r>
            <a:endParaRPr lang="en-US" dirty="0"/>
          </a:p>
        </p:txBody>
      </p:sp>
      <p:pic>
        <p:nvPicPr>
          <p:cNvPr id="7" name="Picture 6" descr="SBmagiccolor.jpg"/>
          <p:cNvPicPr>
            <a:picLocks noChangeAspect="1"/>
          </p:cNvPicPr>
          <p:nvPr/>
        </p:nvPicPr>
        <p:blipFill>
          <a:blip r:embed="rId2" cstate="print"/>
          <a:srcRect l="53865" t="31590" b="8209"/>
          <a:stretch>
            <a:fillRect/>
          </a:stretch>
        </p:blipFill>
        <p:spPr>
          <a:xfrm>
            <a:off x="4724400" y="1295400"/>
            <a:ext cx="3673186" cy="5241736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4419600" y="5867400"/>
            <a:ext cx="1219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Elle …….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et </a:t>
            </a:r>
            <a:r>
              <a:rPr lang="en-US" dirty="0" err="1" smtClean="0"/>
              <a:t>elle</a:t>
            </a:r>
            <a:r>
              <a:rPr lang="en-US" dirty="0" smtClean="0"/>
              <a:t> …….</a:t>
            </a:r>
            <a:endParaRPr lang="en-US" dirty="0"/>
          </a:p>
        </p:txBody>
      </p:sp>
      <p:pic>
        <p:nvPicPr>
          <p:cNvPr id="6" name="Picture 5" descr="SBsleepcol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1400" y="1143000"/>
            <a:ext cx="5046859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4" descr="The%20Spinning%20Wheel%2020x35.jpg"/>
          <p:cNvPicPr>
            <a:picLocks noChangeAspect="1"/>
          </p:cNvPicPr>
          <p:nvPr/>
        </p:nvPicPr>
        <p:blipFill>
          <a:blip r:embed="rId2" cstate="print"/>
          <a:srcRect l="50943"/>
          <a:stretch>
            <a:fillRect/>
          </a:stretch>
        </p:blipFill>
        <p:spPr>
          <a:xfrm>
            <a:off x="6781800" y="838200"/>
            <a:ext cx="1707398" cy="2209800"/>
          </a:xfrm>
          <a:prstGeom prst="rect">
            <a:avLst/>
          </a:prstGeom>
        </p:spPr>
      </p:pic>
      <p:sp>
        <p:nvSpPr>
          <p:cNvPr id="7" name="Oval Callout 6"/>
          <p:cNvSpPr/>
          <p:nvPr/>
        </p:nvSpPr>
        <p:spPr>
          <a:xfrm>
            <a:off x="2133600" y="304800"/>
            <a:ext cx="5029200" cy="1219200"/>
          </a:xfrm>
          <a:prstGeom prst="wedgeEllipseCallout">
            <a:avLst>
              <a:gd name="adj1" fmla="val 46547"/>
              <a:gd name="adj2" fmla="val 49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…….!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La </a:t>
            </a:r>
            <a:r>
              <a:rPr lang="en-US" dirty="0" err="1" smtClean="0"/>
              <a:t>bonne</a:t>
            </a:r>
            <a:r>
              <a:rPr lang="en-US" dirty="0" smtClean="0"/>
              <a:t> dame </a:t>
            </a:r>
            <a:r>
              <a:rPr lang="en-US" dirty="0" err="1" smtClean="0"/>
              <a:t>crie</a:t>
            </a:r>
            <a:r>
              <a:rPr lang="en-US" dirty="0" smtClean="0"/>
              <a:t> </a:t>
            </a:r>
            <a:r>
              <a:rPr lang="en-US" dirty="0" smtClean="0"/>
              <a:t>“</a:t>
            </a:r>
            <a:r>
              <a:rPr lang="en-US" dirty="0" smtClean="0"/>
              <a:t>……...” </a:t>
            </a:r>
            <a:r>
              <a:rPr lang="en-US" dirty="0" smtClean="0"/>
              <a:t>On </a:t>
            </a:r>
            <a:r>
              <a:rPr lang="en-US" dirty="0" err="1" smtClean="0"/>
              <a:t>vient</a:t>
            </a:r>
            <a:r>
              <a:rPr lang="en-US" dirty="0" smtClean="0"/>
              <a:t> de </a:t>
            </a:r>
            <a:r>
              <a:rPr lang="en-US" dirty="0" err="1" smtClean="0"/>
              <a:t>tous</a:t>
            </a:r>
            <a:r>
              <a:rPr lang="en-US" dirty="0" smtClean="0"/>
              <a:t> </a:t>
            </a:r>
            <a:r>
              <a:rPr lang="en-US" dirty="0" err="1" smtClean="0"/>
              <a:t>côtés</a:t>
            </a:r>
            <a:r>
              <a:rPr lang="en-US" dirty="0" smtClean="0"/>
              <a:t> et on </a:t>
            </a:r>
            <a:r>
              <a:rPr lang="en-US" dirty="0" err="1" smtClean="0"/>
              <a:t>essaie</a:t>
            </a:r>
            <a:r>
              <a:rPr lang="en-US" dirty="0" smtClean="0"/>
              <a:t> de </a:t>
            </a:r>
            <a:r>
              <a:rPr lang="en-US" dirty="0" err="1" smtClean="0"/>
              <a:t>réveiler</a:t>
            </a:r>
            <a:r>
              <a:rPr lang="en-US" dirty="0" smtClean="0"/>
              <a:t> la </a:t>
            </a:r>
            <a:r>
              <a:rPr lang="en-US" dirty="0" err="1" smtClean="0"/>
              <a:t>princesse</a:t>
            </a:r>
            <a:r>
              <a:rPr lang="en-US" dirty="0" smtClean="0"/>
              <a:t>,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elle</a:t>
            </a:r>
            <a:r>
              <a:rPr lang="en-US" dirty="0" smtClean="0"/>
              <a:t> ne se </a:t>
            </a:r>
            <a:r>
              <a:rPr lang="en-US" dirty="0" err="1" smtClean="0"/>
              <a:t>réveille</a:t>
            </a:r>
            <a:r>
              <a:rPr lang="en-US" dirty="0" smtClean="0"/>
              <a:t> pas.</a:t>
            </a:r>
            <a:endParaRPr lang="en-US" dirty="0"/>
          </a:p>
        </p:txBody>
      </p:sp>
      <p:pic>
        <p:nvPicPr>
          <p:cNvPr id="5" name="Content Placeholder 4" descr="sb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r="32075" b="13602"/>
          <a:stretch>
            <a:fillRect/>
          </a:stretch>
        </p:blipFill>
        <p:spPr>
          <a:xfrm>
            <a:off x="4191000" y="3810000"/>
            <a:ext cx="2743200" cy="2586886"/>
          </a:xfrm>
        </p:spPr>
      </p:pic>
      <p:pic>
        <p:nvPicPr>
          <p:cNvPr id="8" name="Picture 7" descr="emoticon_cymbal_crash_lg_cl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2800" y="4495800"/>
            <a:ext cx="1485900" cy="1190625"/>
          </a:xfrm>
          <a:prstGeom prst="rect">
            <a:avLst/>
          </a:prstGeom>
        </p:spPr>
      </p:pic>
      <p:pic>
        <p:nvPicPr>
          <p:cNvPr id="9" name="Picture 8" descr="horn_steam_md_cl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43600" y="3657600"/>
            <a:ext cx="914400" cy="1524000"/>
          </a:xfrm>
          <a:prstGeom prst="rect">
            <a:avLst/>
          </a:prstGeom>
        </p:spPr>
      </p:pic>
      <p:pic>
        <p:nvPicPr>
          <p:cNvPr id="10" name="Picture 9" descr="rooster_crowing_on_clock_lg_clr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24600" y="5124450"/>
            <a:ext cx="1238250" cy="1733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Alors</a:t>
            </a:r>
            <a:r>
              <a:rPr lang="en-US" dirty="0" smtClean="0"/>
              <a:t>, le </a:t>
            </a:r>
            <a:r>
              <a:rPr lang="en-US" dirty="0" err="1" smtClean="0"/>
              <a:t>roi</a:t>
            </a:r>
            <a:r>
              <a:rPr lang="en-US" dirty="0" smtClean="0"/>
              <a:t>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Alors</a:t>
            </a:r>
            <a:r>
              <a:rPr lang="en-US" dirty="0" smtClean="0"/>
              <a:t>, le </a:t>
            </a:r>
            <a:r>
              <a:rPr lang="en-US" dirty="0" err="1" smtClean="0"/>
              <a:t>roi</a:t>
            </a:r>
            <a:r>
              <a:rPr lang="en-US" dirty="0" smtClean="0"/>
              <a:t> …..de la </a:t>
            </a:r>
            <a:r>
              <a:rPr lang="en-US" dirty="0" err="1" smtClean="0"/>
              <a:t>prédiction</a:t>
            </a:r>
            <a:r>
              <a:rPr lang="en-US" dirty="0" smtClean="0"/>
              <a:t> des </a:t>
            </a:r>
            <a:r>
              <a:rPr lang="en-US" dirty="0" err="1" smtClean="0"/>
              <a:t>fées</a:t>
            </a:r>
            <a:r>
              <a:rPr lang="en-US" dirty="0" smtClean="0"/>
              <a:t> et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ordonne</a:t>
            </a:r>
            <a:r>
              <a:rPr lang="en-US" dirty="0" smtClean="0"/>
              <a:t> </a:t>
            </a:r>
            <a:r>
              <a:rPr lang="en-US" dirty="0" err="1" smtClean="0"/>
              <a:t>qu’on</a:t>
            </a:r>
            <a:r>
              <a:rPr lang="en-US" dirty="0" smtClean="0"/>
              <a:t> ……</a:t>
            </a:r>
            <a:endParaRPr lang="en-US" dirty="0"/>
          </a:p>
        </p:txBody>
      </p:sp>
      <p:pic>
        <p:nvPicPr>
          <p:cNvPr id="7" name="Content Placeholder 6" descr="kingnqueen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397200" y="2438400"/>
            <a:ext cx="2356275" cy="3989959"/>
          </a:xfrm>
        </p:spPr>
      </p:pic>
      <p:sp>
        <p:nvSpPr>
          <p:cNvPr id="8" name="Cloud Callout 7"/>
          <p:cNvSpPr/>
          <p:nvPr/>
        </p:nvSpPr>
        <p:spPr>
          <a:xfrm>
            <a:off x="5791200" y="1143000"/>
            <a:ext cx="2667000" cy="1143000"/>
          </a:xfrm>
          <a:prstGeom prst="cloudCallout">
            <a:avLst>
              <a:gd name="adj1" fmla="val 5789"/>
              <a:gd name="adj2" fmla="val 803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248400" y="15240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ZUT! La </a:t>
            </a:r>
            <a:r>
              <a:rPr lang="en-US" dirty="0" err="1" smtClean="0">
                <a:solidFill>
                  <a:schemeClr val="bg1"/>
                </a:solidFill>
              </a:rPr>
              <a:t>prédiction</a:t>
            </a:r>
            <a:r>
              <a:rPr lang="en-US" dirty="0" smtClean="0">
                <a:solidFill>
                  <a:schemeClr val="bg1"/>
                </a:solidFill>
              </a:rPr>
              <a:t>!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Content Placeholder 4" descr="sb1.jpg"/>
          <p:cNvPicPr>
            <a:picLocks noChangeAspect="1"/>
          </p:cNvPicPr>
          <p:nvPr/>
        </p:nvPicPr>
        <p:blipFill>
          <a:blip r:embed="rId3" cstate="print"/>
          <a:srcRect r="32075" b="13602"/>
          <a:stretch>
            <a:fillRect/>
          </a:stretch>
        </p:blipFill>
        <p:spPr>
          <a:xfrm>
            <a:off x="1143000" y="4038600"/>
            <a:ext cx="2743200" cy="25868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</a:t>
            </a:r>
            <a:r>
              <a:rPr lang="en-US" dirty="0" err="1" smtClean="0"/>
              <a:t>appelle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fée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733800"/>
            <a:ext cx="4038600" cy="23923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On </a:t>
            </a:r>
            <a:r>
              <a:rPr lang="en-US" dirty="0" err="1" smtClean="0"/>
              <a:t>appelle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fée</a:t>
            </a:r>
            <a:r>
              <a:rPr lang="en-US" dirty="0" smtClean="0"/>
              <a:t>. La </a:t>
            </a:r>
            <a:r>
              <a:rPr lang="en-US" dirty="0" err="1" smtClean="0"/>
              <a:t>fée</a:t>
            </a:r>
            <a:r>
              <a:rPr lang="en-US" dirty="0" smtClean="0"/>
              <a:t> </a:t>
            </a:r>
            <a:r>
              <a:rPr lang="en-US" dirty="0" err="1" smtClean="0"/>
              <a:t>pense</a:t>
            </a:r>
            <a:r>
              <a:rPr lang="en-US" dirty="0" smtClean="0"/>
              <a:t> </a:t>
            </a:r>
            <a:r>
              <a:rPr lang="en-US" dirty="0" err="1" smtClean="0"/>
              <a:t>qu’à</a:t>
            </a:r>
            <a:r>
              <a:rPr lang="en-US" dirty="0" smtClean="0"/>
              <a:t> son </a:t>
            </a:r>
            <a:r>
              <a:rPr lang="en-US" dirty="0" err="1" smtClean="0"/>
              <a:t>réveil</a:t>
            </a:r>
            <a:r>
              <a:rPr lang="en-US" dirty="0" smtClean="0"/>
              <a:t>, la </a:t>
            </a:r>
            <a:r>
              <a:rPr lang="en-US" dirty="0" err="1" smtClean="0"/>
              <a:t>princesse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être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 …..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vieux</a:t>
            </a:r>
            <a:r>
              <a:rPr lang="en-US" dirty="0" smtClean="0"/>
              <a:t> château.</a:t>
            </a:r>
            <a:endParaRPr lang="en-US" dirty="0"/>
          </a:p>
        </p:txBody>
      </p:sp>
      <p:pic>
        <p:nvPicPr>
          <p:cNvPr id="5" name="Content Placeholder 4" descr="SBprickfingercolo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t="20063" r="58491" b="8222"/>
          <a:stretch>
            <a:fillRect/>
          </a:stretch>
        </p:blipFill>
        <p:spPr>
          <a:xfrm>
            <a:off x="5943600" y="2819400"/>
            <a:ext cx="2057400" cy="3740727"/>
          </a:xfrm>
        </p:spPr>
      </p:pic>
      <p:sp>
        <p:nvSpPr>
          <p:cNvPr id="6" name="Oval Callout 5"/>
          <p:cNvSpPr/>
          <p:nvPr/>
        </p:nvSpPr>
        <p:spPr>
          <a:xfrm>
            <a:off x="4724400" y="1524000"/>
            <a:ext cx="3886200" cy="1219200"/>
          </a:xfrm>
          <a:prstGeom prst="wedgeEllipseCallout">
            <a:avLst>
              <a:gd name="adj1" fmla="val 12280"/>
              <a:gd name="adj2" fmla="val 1129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876800" y="19812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BONJOUR! </a:t>
            </a:r>
            <a:r>
              <a:rPr lang="en-US" dirty="0" err="1" smtClean="0">
                <a:solidFill>
                  <a:schemeClr val="bg1"/>
                </a:solidFill>
              </a:rPr>
              <a:t>Où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est</a:t>
            </a:r>
            <a:r>
              <a:rPr lang="en-US" dirty="0" smtClean="0">
                <a:solidFill>
                  <a:schemeClr val="bg1"/>
                </a:solidFill>
              </a:rPr>
              <a:t> tout le monde?!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fees.jpg"/>
          <p:cNvPicPr>
            <a:picLocks noChangeAspect="1"/>
          </p:cNvPicPr>
          <p:nvPr/>
        </p:nvPicPr>
        <p:blipFill>
          <a:blip r:embed="rId3" cstate="print"/>
          <a:srcRect l="59167" t="6522" b="12733"/>
          <a:stretch>
            <a:fillRect/>
          </a:stretch>
        </p:blipFill>
        <p:spPr>
          <a:xfrm>
            <a:off x="381000" y="1143000"/>
            <a:ext cx="1723292" cy="22860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rot="16200000" flipV="1">
            <a:off x="2133600" y="2819400"/>
            <a:ext cx="10668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Alors</a:t>
            </a:r>
            <a:r>
              <a:rPr lang="en-US" dirty="0" smtClean="0"/>
              <a:t>, </a:t>
            </a:r>
            <a:r>
              <a:rPr lang="en-US" dirty="0" err="1" smtClean="0"/>
              <a:t>elle</a:t>
            </a:r>
            <a:r>
              <a:rPr lang="en-US" dirty="0" smtClean="0"/>
              <a:t> ….…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Alors</a:t>
            </a:r>
            <a:r>
              <a:rPr lang="en-US" dirty="0" smtClean="0"/>
              <a:t>, </a:t>
            </a:r>
            <a:r>
              <a:rPr lang="en-US" dirty="0" err="1" smtClean="0"/>
              <a:t>elle</a:t>
            </a:r>
            <a:r>
              <a:rPr lang="en-US" dirty="0" smtClean="0"/>
              <a:t> ……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.  Tout le monde …...</a:t>
            </a:r>
            <a:endParaRPr lang="en-US" dirty="0"/>
          </a:p>
        </p:txBody>
      </p:sp>
      <p:pic>
        <p:nvPicPr>
          <p:cNvPr id="5" name="Content Placeholder 4" descr="SBallsleepcolo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43400" y="1295400"/>
            <a:ext cx="4663642" cy="5029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chateau-de-la-belle-au-bois-dormant.jpg"/>
          <p:cNvPicPr>
            <a:picLocks noChangeAspect="1"/>
          </p:cNvPicPr>
          <p:nvPr/>
        </p:nvPicPr>
        <p:blipFill>
          <a:blip r:embed="rId2" cstate="print"/>
          <a:srcRect t="10000" r="4444" b="-11112"/>
          <a:stretch>
            <a:fillRect/>
          </a:stretch>
        </p:blipFill>
        <p:spPr>
          <a:xfrm>
            <a:off x="4229100" y="152400"/>
            <a:ext cx="4914900" cy="6934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Tout d’un coup,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 </a:t>
            </a:r>
            <a:r>
              <a:rPr lang="en-US" dirty="0" err="1" smtClean="0"/>
              <a:t>fôret</a:t>
            </a:r>
            <a:r>
              <a:rPr lang="en-US" dirty="0" smtClean="0"/>
              <a:t>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Tout d’un coup, …….</a:t>
            </a:r>
            <a:endParaRPr lang="en-US" dirty="0"/>
          </a:p>
        </p:txBody>
      </p:sp>
      <p:pic>
        <p:nvPicPr>
          <p:cNvPr id="9" name="Picture 8" descr="tree_guy_blink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4953000"/>
            <a:ext cx="1238250" cy="1485900"/>
          </a:xfrm>
          <a:prstGeom prst="rect">
            <a:avLst/>
          </a:prstGeom>
        </p:spPr>
      </p:pic>
      <p:pic>
        <p:nvPicPr>
          <p:cNvPr id="14" name="Picture 13" descr="tree_guy_blink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9000" y="3352800"/>
            <a:ext cx="1238250" cy="1485900"/>
          </a:xfrm>
          <a:prstGeom prst="rect">
            <a:avLst/>
          </a:prstGeom>
        </p:spPr>
      </p:pic>
      <p:pic>
        <p:nvPicPr>
          <p:cNvPr id="15" name="Picture 14" descr="tree_guy_blink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96200" y="3810000"/>
            <a:ext cx="1238250" cy="1485900"/>
          </a:xfrm>
          <a:prstGeom prst="rect">
            <a:avLst/>
          </a:prstGeom>
        </p:spPr>
      </p:pic>
      <p:pic>
        <p:nvPicPr>
          <p:cNvPr id="16" name="Picture 15" descr="tree_guy_blink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05750" y="4191000"/>
            <a:ext cx="1238250" cy="1485900"/>
          </a:xfrm>
          <a:prstGeom prst="rect">
            <a:avLst/>
          </a:prstGeom>
        </p:spPr>
      </p:pic>
      <p:pic>
        <p:nvPicPr>
          <p:cNvPr id="17" name="Picture 16" descr="tree_guy_blink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10400" y="4953000"/>
            <a:ext cx="1238250" cy="1485900"/>
          </a:xfrm>
          <a:prstGeom prst="rect">
            <a:avLst/>
          </a:prstGeom>
        </p:spPr>
      </p:pic>
      <p:pic>
        <p:nvPicPr>
          <p:cNvPr id="19" name="Picture 18" descr="tree_guy_blink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3200" y="3886200"/>
            <a:ext cx="1238250" cy="1485900"/>
          </a:xfrm>
          <a:prstGeom prst="rect">
            <a:avLst/>
          </a:prstGeom>
        </p:spPr>
      </p:pic>
      <p:pic>
        <p:nvPicPr>
          <p:cNvPr id="21" name="Picture 20" descr="tree_guy_blink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0" y="4191000"/>
            <a:ext cx="1238250" cy="1485900"/>
          </a:xfrm>
          <a:prstGeom prst="rect">
            <a:avLst/>
          </a:prstGeom>
        </p:spPr>
      </p:pic>
      <p:pic>
        <p:nvPicPr>
          <p:cNvPr id="13" name="Picture 12" descr="tree_guy_blink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1800" y="4648200"/>
            <a:ext cx="1238250" cy="1485900"/>
          </a:xfrm>
          <a:prstGeom prst="rect">
            <a:avLst/>
          </a:prstGeom>
        </p:spPr>
      </p:pic>
      <p:pic>
        <p:nvPicPr>
          <p:cNvPr id="12" name="Picture 11" descr="tree_guy_blink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5029200"/>
            <a:ext cx="1238250" cy="1485900"/>
          </a:xfrm>
          <a:prstGeom prst="rect">
            <a:avLst/>
          </a:prstGeom>
        </p:spPr>
      </p:pic>
      <p:pic>
        <p:nvPicPr>
          <p:cNvPr id="20" name="Picture 19" descr="tree_guy_blink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3505200"/>
            <a:ext cx="1238250" cy="1485900"/>
          </a:xfrm>
          <a:prstGeom prst="rect">
            <a:avLst/>
          </a:prstGeom>
        </p:spPr>
      </p:pic>
      <p:pic>
        <p:nvPicPr>
          <p:cNvPr id="11" name="Picture 10" descr="tree_guy_blink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4267200"/>
            <a:ext cx="1238250" cy="1485900"/>
          </a:xfrm>
          <a:prstGeom prst="rect">
            <a:avLst/>
          </a:prstGeom>
        </p:spPr>
      </p:pic>
      <p:pic>
        <p:nvPicPr>
          <p:cNvPr id="22" name="Picture 21" descr="tree_guy_blink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5029200"/>
            <a:ext cx="1238250" cy="1485900"/>
          </a:xfrm>
          <a:prstGeom prst="rect">
            <a:avLst/>
          </a:prstGeom>
        </p:spPr>
      </p:pic>
      <p:pic>
        <p:nvPicPr>
          <p:cNvPr id="10" name="Picture 9" descr="tree_guy_blink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05750" y="5257800"/>
            <a:ext cx="1238250" cy="1485900"/>
          </a:xfrm>
          <a:prstGeom prst="rect">
            <a:avLst/>
          </a:prstGeom>
        </p:spPr>
      </p:pic>
      <p:pic>
        <p:nvPicPr>
          <p:cNvPr id="8" name="Picture 7" descr="tree_guy_blink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5372100"/>
            <a:ext cx="1238250" cy="1485900"/>
          </a:xfrm>
          <a:prstGeom prst="rect">
            <a:avLst/>
          </a:prstGeom>
        </p:spPr>
      </p:pic>
      <p:cxnSp>
        <p:nvCxnSpPr>
          <p:cNvPr id="25" name="Straight Arrow Connector 24"/>
          <p:cNvCxnSpPr/>
          <p:nvPr/>
        </p:nvCxnSpPr>
        <p:spPr>
          <a:xfrm>
            <a:off x="3124200" y="2133600"/>
            <a:ext cx="1981200" cy="1524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chateau-de-la-belle-au-bois-dorma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500" y="0"/>
            <a:ext cx="51435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……..plus </a:t>
            </a:r>
            <a:r>
              <a:rPr lang="en-US" dirty="0" err="1" smtClean="0"/>
              <a:t>tard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…..plus </a:t>
            </a:r>
            <a:r>
              <a:rPr lang="en-US" dirty="0" err="1" smtClean="0"/>
              <a:t>tard</a:t>
            </a:r>
            <a:r>
              <a:rPr lang="en-US" dirty="0" smtClean="0"/>
              <a:t>, ………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Il </a:t>
            </a:r>
            <a:r>
              <a:rPr lang="en-US" dirty="0" err="1" smtClean="0"/>
              <a:t>voit</a:t>
            </a:r>
            <a:r>
              <a:rPr lang="en-US" dirty="0" smtClean="0"/>
              <a:t> ……………. Et ………………….</a:t>
            </a:r>
            <a:endParaRPr lang="en-US" dirty="0"/>
          </a:p>
        </p:txBody>
      </p:sp>
      <p:pic>
        <p:nvPicPr>
          <p:cNvPr id="8" name="Picture 7" descr="tree_guy_blink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1600200"/>
            <a:ext cx="1238250" cy="1485900"/>
          </a:xfrm>
          <a:prstGeom prst="rect">
            <a:avLst/>
          </a:prstGeom>
        </p:spPr>
      </p:pic>
      <p:pic>
        <p:nvPicPr>
          <p:cNvPr id="9" name="Picture 8" descr="tree_guy_blink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1905000"/>
            <a:ext cx="1238250" cy="1485900"/>
          </a:xfrm>
          <a:prstGeom prst="rect">
            <a:avLst/>
          </a:prstGeom>
        </p:spPr>
      </p:pic>
      <p:pic>
        <p:nvPicPr>
          <p:cNvPr id="10" name="Picture 9" descr="tree_guy_blink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2514600"/>
            <a:ext cx="1238250" cy="1485900"/>
          </a:xfrm>
          <a:prstGeom prst="rect">
            <a:avLst/>
          </a:prstGeom>
        </p:spPr>
      </p:pic>
      <p:pic>
        <p:nvPicPr>
          <p:cNvPr id="11" name="Picture 10" descr="tree_guy_blink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15200" y="2209800"/>
            <a:ext cx="1238250" cy="1485900"/>
          </a:xfrm>
          <a:prstGeom prst="rect">
            <a:avLst/>
          </a:prstGeom>
        </p:spPr>
      </p:pic>
      <p:pic>
        <p:nvPicPr>
          <p:cNvPr id="12" name="Picture 11" descr="tree_guy_blink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3200" y="2590800"/>
            <a:ext cx="1238250" cy="1485900"/>
          </a:xfrm>
          <a:prstGeom prst="rect">
            <a:avLst/>
          </a:prstGeom>
        </p:spPr>
      </p:pic>
      <p:pic>
        <p:nvPicPr>
          <p:cNvPr id="13" name="Picture 12" descr="tree_guy_blink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2667000"/>
            <a:ext cx="1238250" cy="1485900"/>
          </a:xfrm>
          <a:prstGeom prst="rect">
            <a:avLst/>
          </a:prstGeom>
        </p:spPr>
      </p:pic>
      <p:pic>
        <p:nvPicPr>
          <p:cNvPr id="14" name="Picture 13" descr="tree_guy_blink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1000" y="2819400"/>
            <a:ext cx="1238250" cy="1485900"/>
          </a:xfrm>
          <a:prstGeom prst="rect">
            <a:avLst/>
          </a:prstGeom>
        </p:spPr>
      </p:pic>
      <p:pic>
        <p:nvPicPr>
          <p:cNvPr id="15" name="Picture 14" descr="tree_guy_blink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3352800"/>
            <a:ext cx="1238250" cy="1485900"/>
          </a:xfrm>
          <a:prstGeom prst="rect">
            <a:avLst/>
          </a:prstGeom>
        </p:spPr>
      </p:pic>
      <p:pic>
        <p:nvPicPr>
          <p:cNvPr id="16" name="Picture 15" descr="tree_guy_blink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3352800"/>
            <a:ext cx="1238250" cy="1485900"/>
          </a:xfrm>
          <a:prstGeom prst="rect">
            <a:avLst/>
          </a:prstGeom>
        </p:spPr>
      </p:pic>
      <p:pic>
        <p:nvPicPr>
          <p:cNvPr id="17" name="Picture 16" descr="tree_guy_blink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3200400"/>
            <a:ext cx="1238250" cy="1485900"/>
          </a:xfrm>
          <a:prstGeom prst="rect">
            <a:avLst/>
          </a:prstGeom>
        </p:spPr>
      </p:pic>
      <p:pic>
        <p:nvPicPr>
          <p:cNvPr id="18" name="Picture 17" descr="tree_guy_blink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9000" y="3124200"/>
            <a:ext cx="1238250" cy="1485900"/>
          </a:xfrm>
          <a:prstGeom prst="rect">
            <a:avLst/>
          </a:prstGeom>
        </p:spPr>
      </p:pic>
      <p:pic>
        <p:nvPicPr>
          <p:cNvPr id="20" name="Picture 19" descr="tree_guy_blink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53400" y="1981200"/>
            <a:ext cx="1238250" cy="1485900"/>
          </a:xfrm>
          <a:prstGeom prst="rect">
            <a:avLst/>
          </a:prstGeom>
        </p:spPr>
      </p:pic>
      <p:pic>
        <p:nvPicPr>
          <p:cNvPr id="19" name="Picture 18" descr="tree_guy_blinking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05750" y="2971800"/>
            <a:ext cx="1238250" cy="1485900"/>
          </a:xfrm>
          <a:prstGeom prst="rect">
            <a:avLst/>
          </a:prstGeom>
        </p:spPr>
      </p:pic>
      <p:pic>
        <p:nvPicPr>
          <p:cNvPr id="6" name="Content Placeholder 5" descr="prince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 r="58015"/>
          <a:stretch>
            <a:fillRect/>
          </a:stretch>
        </p:blipFill>
        <p:spPr>
          <a:xfrm>
            <a:off x="4495800" y="3505200"/>
            <a:ext cx="1397000" cy="3048000"/>
          </a:xfrm>
        </p:spPr>
      </p:pic>
      <p:pic>
        <p:nvPicPr>
          <p:cNvPr id="21" name="Picture 20" descr="paysan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53200" y="3657600"/>
            <a:ext cx="2200416" cy="3022821"/>
          </a:xfrm>
          <a:prstGeom prst="rect">
            <a:avLst/>
          </a:prstGeom>
        </p:spPr>
      </p:pic>
      <p:sp>
        <p:nvSpPr>
          <p:cNvPr id="22" name="Oval Callout 21"/>
          <p:cNvSpPr/>
          <p:nvPr/>
        </p:nvSpPr>
        <p:spPr>
          <a:xfrm>
            <a:off x="4876800" y="1219200"/>
            <a:ext cx="990600" cy="2133600"/>
          </a:xfrm>
          <a:prstGeom prst="wedgeEllipseCallout">
            <a:avLst>
              <a:gd name="adj1" fmla="val 19348"/>
              <a:gd name="adj2" fmla="val 645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105400" y="1752600"/>
            <a:ext cx="609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3810000" y="4343400"/>
            <a:ext cx="3657600" cy="20574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2667000" y="2667000"/>
            <a:ext cx="2438400" cy="8382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 prince, on </a:t>
            </a:r>
            <a:r>
              <a:rPr lang="en-US" dirty="0" err="1" smtClean="0"/>
              <a:t>m’a</a:t>
            </a:r>
            <a:r>
              <a:rPr lang="en-US" dirty="0" smtClean="0"/>
              <a:t> </a:t>
            </a:r>
            <a:r>
              <a:rPr lang="en-US" dirty="0" err="1" smtClean="0"/>
              <a:t>dit</a:t>
            </a:r>
            <a:r>
              <a:rPr lang="en-US" dirty="0" smtClean="0"/>
              <a:t>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“Mon prince, on </a:t>
            </a:r>
            <a:r>
              <a:rPr lang="en-US" dirty="0" err="1" smtClean="0"/>
              <a:t>m’a</a:t>
            </a:r>
            <a:r>
              <a:rPr lang="en-US" dirty="0" smtClean="0"/>
              <a:t> </a:t>
            </a:r>
            <a:r>
              <a:rPr lang="en-US" dirty="0" err="1" smtClean="0"/>
              <a:t>dit</a:t>
            </a:r>
            <a:r>
              <a:rPr lang="en-US" dirty="0" smtClean="0"/>
              <a:t> …..</a:t>
            </a:r>
            <a:endParaRPr lang="en-US" dirty="0"/>
          </a:p>
        </p:txBody>
      </p:sp>
      <p:pic>
        <p:nvPicPr>
          <p:cNvPr id="6" name="Content Placeholder 4" descr="sb1.jpg"/>
          <p:cNvPicPr>
            <a:picLocks noChangeAspect="1"/>
          </p:cNvPicPr>
          <p:nvPr/>
        </p:nvPicPr>
        <p:blipFill>
          <a:blip r:embed="rId2" cstate="print"/>
          <a:srcRect r="32075" b="13602"/>
          <a:stretch>
            <a:fillRect/>
          </a:stretch>
        </p:blipFill>
        <p:spPr>
          <a:xfrm>
            <a:off x="6096000" y="1219200"/>
            <a:ext cx="2743200" cy="2586886"/>
          </a:xfrm>
          <a:prstGeom prst="rect">
            <a:avLst/>
          </a:prstGeom>
        </p:spPr>
      </p:pic>
      <p:pic>
        <p:nvPicPr>
          <p:cNvPr id="7" name="Content Placeholder 6" descr="princ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3581400"/>
            <a:ext cx="3327400" cy="304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Alors</a:t>
            </a:r>
            <a:r>
              <a:rPr lang="en-US" dirty="0" smtClean="0"/>
              <a:t> le </a:t>
            </a:r>
            <a:r>
              <a:rPr lang="en-US" dirty="0" err="1" smtClean="0"/>
              <a:t>jeune</a:t>
            </a:r>
            <a:r>
              <a:rPr lang="en-US" dirty="0" smtClean="0"/>
              <a:t> prince </a:t>
            </a:r>
            <a:r>
              <a:rPr lang="en-US" dirty="0" err="1" smtClean="0"/>
              <a:t>décide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Alors</a:t>
            </a:r>
            <a:r>
              <a:rPr lang="en-US" dirty="0" smtClean="0"/>
              <a:t> le </a:t>
            </a:r>
            <a:r>
              <a:rPr lang="en-US" dirty="0" err="1" smtClean="0"/>
              <a:t>jeune</a:t>
            </a:r>
            <a:r>
              <a:rPr lang="en-US" dirty="0" smtClean="0"/>
              <a:t> prince </a:t>
            </a:r>
            <a:r>
              <a:rPr lang="en-US" dirty="0" err="1" smtClean="0"/>
              <a:t>décide</a:t>
            </a:r>
            <a:r>
              <a:rPr lang="en-US" dirty="0" smtClean="0"/>
              <a:t> ……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arrive </a:t>
            </a:r>
            <a:r>
              <a:rPr lang="en-US" dirty="0" err="1" smtClean="0"/>
              <a:t>dans</a:t>
            </a:r>
            <a:r>
              <a:rPr lang="en-US" dirty="0" smtClean="0"/>
              <a:t> la </a:t>
            </a:r>
            <a:r>
              <a:rPr lang="en-US" dirty="0" err="1" smtClean="0"/>
              <a:t>fôret</a:t>
            </a:r>
            <a:r>
              <a:rPr lang="en-US" dirty="0" smtClean="0"/>
              <a:t>, </a:t>
            </a:r>
            <a:r>
              <a:rPr lang="en-US" dirty="0" err="1" smtClean="0"/>
              <a:t>tous</a:t>
            </a:r>
            <a:r>
              <a:rPr lang="en-US" dirty="0" smtClean="0"/>
              <a:t> les </a:t>
            </a:r>
            <a:r>
              <a:rPr lang="en-US" dirty="0" err="1" smtClean="0"/>
              <a:t>arbres</a:t>
            </a:r>
            <a:r>
              <a:rPr lang="en-US" dirty="0" smtClean="0"/>
              <a:t> </a:t>
            </a:r>
            <a:r>
              <a:rPr lang="en-US" dirty="0" err="1" smtClean="0"/>
              <a:t>s’écartent</a:t>
            </a:r>
            <a:r>
              <a:rPr lang="en-US" dirty="0" smtClean="0"/>
              <a:t> pour le </a:t>
            </a:r>
            <a:r>
              <a:rPr lang="en-US" dirty="0" err="1" smtClean="0"/>
              <a:t>laisser</a:t>
            </a:r>
            <a:r>
              <a:rPr lang="en-US" dirty="0" smtClean="0"/>
              <a:t> passer.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SBfdorestcol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1000" y="1676400"/>
            <a:ext cx="4419600" cy="464946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8600" y="2971800"/>
            <a:ext cx="40246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Vrai</a:t>
            </a:r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5400" b="1" cap="none" spc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ou</a:t>
            </a:r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Faux?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hateau-de-la-belle-au-bois-dorma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14800" y="0"/>
            <a:ext cx="4800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 entre </a:t>
            </a:r>
            <a:r>
              <a:rPr lang="en-US" dirty="0" err="1" smtClean="0"/>
              <a:t>dans</a:t>
            </a:r>
            <a:r>
              <a:rPr lang="en-US" dirty="0" smtClean="0"/>
              <a:t> le château…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76400"/>
            <a:ext cx="4038600" cy="1371600"/>
          </a:xfrm>
          <a:solidFill>
            <a:schemeClr val="bg1"/>
          </a:solidFill>
        </p:spPr>
        <p:txBody>
          <a:bodyPr/>
          <a:lstStyle/>
          <a:p>
            <a:pPr>
              <a:buNone/>
            </a:pPr>
            <a:r>
              <a:rPr lang="en-US" dirty="0" smtClean="0"/>
              <a:t>Il entre </a:t>
            </a:r>
            <a:r>
              <a:rPr lang="en-US" dirty="0" err="1" smtClean="0"/>
              <a:t>dans</a:t>
            </a:r>
            <a:r>
              <a:rPr lang="en-US" dirty="0" smtClean="0"/>
              <a:t> le château et </a:t>
            </a:r>
            <a:r>
              <a:rPr lang="en-US" dirty="0" err="1" smtClean="0"/>
              <a:t>voit</a:t>
            </a:r>
            <a:r>
              <a:rPr lang="en-US" dirty="0" smtClean="0"/>
              <a:t> ……</a:t>
            </a:r>
            <a:endParaRPr lang="en-US" dirty="0"/>
          </a:p>
        </p:txBody>
      </p:sp>
      <p:pic>
        <p:nvPicPr>
          <p:cNvPr id="5" name="Content Placeholder 4" descr="SBallsleepcolor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t="47029"/>
          <a:stretch>
            <a:fillRect/>
          </a:stretch>
        </p:blipFill>
        <p:spPr>
          <a:xfrm>
            <a:off x="5334000" y="1371600"/>
            <a:ext cx="4038600" cy="2306964"/>
          </a:xfrm>
        </p:spPr>
      </p:pic>
      <p:pic>
        <p:nvPicPr>
          <p:cNvPr id="6" name="Content Placeholder 6" descr="prince.jpg"/>
          <p:cNvPicPr>
            <a:picLocks noChangeAspect="1"/>
          </p:cNvPicPr>
          <p:nvPr/>
        </p:nvPicPr>
        <p:blipFill>
          <a:blip r:embed="rId4" cstate="print"/>
          <a:srcRect r="61069"/>
          <a:stretch>
            <a:fillRect/>
          </a:stretch>
        </p:blipFill>
        <p:spPr>
          <a:xfrm>
            <a:off x="4572000" y="3810000"/>
            <a:ext cx="1295400" cy="30480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5638800" y="2743200"/>
            <a:ext cx="2667000" cy="137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 flipH="1" flipV="1">
            <a:off x="5181600" y="2438400"/>
            <a:ext cx="2057400" cy="1295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638800" y="2362200"/>
            <a:ext cx="1828800" cy="1752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fait </a:t>
            </a:r>
            <a:r>
              <a:rPr lang="en-US" dirty="0" err="1" smtClean="0"/>
              <a:t>alors</a:t>
            </a:r>
            <a:r>
              <a:rPr lang="en-US" dirty="0" smtClean="0"/>
              <a:t> un beau ……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On fait </a:t>
            </a:r>
            <a:r>
              <a:rPr lang="en-US" dirty="0" err="1" smtClean="0"/>
              <a:t>alors</a:t>
            </a:r>
            <a:r>
              <a:rPr lang="en-US" dirty="0" smtClean="0"/>
              <a:t> un beau …….: on </a:t>
            </a:r>
            <a:r>
              <a:rPr lang="en-US" dirty="0" err="1" smtClean="0"/>
              <a:t>donne</a:t>
            </a:r>
            <a:r>
              <a:rPr lang="en-US" dirty="0" smtClean="0"/>
              <a:t> pour ………</a:t>
            </a:r>
          </a:p>
          <a:p>
            <a:pPr>
              <a:buNone/>
            </a:pPr>
            <a:r>
              <a:rPr lang="en-US" dirty="0" smtClean="0"/>
              <a:t>à la petite </a:t>
            </a:r>
            <a:r>
              <a:rPr lang="en-US" dirty="0" err="1" smtClean="0"/>
              <a:t>princesse</a:t>
            </a:r>
            <a:r>
              <a:rPr lang="en-US" dirty="0" smtClean="0"/>
              <a:t> les </a:t>
            </a:r>
            <a:r>
              <a:rPr lang="en-US" dirty="0" err="1" smtClean="0"/>
              <a:t>sept</a:t>
            </a:r>
            <a:r>
              <a:rPr lang="en-US" dirty="0" smtClean="0"/>
              <a:t> …….. du pays.</a:t>
            </a:r>
            <a:endParaRPr lang="en-US" dirty="0"/>
          </a:p>
        </p:txBody>
      </p:sp>
      <p:pic>
        <p:nvPicPr>
          <p:cNvPr id="5" name="Content Placeholder 4" descr="SBgodmother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57800" y="1447800"/>
            <a:ext cx="2610196" cy="3657600"/>
          </a:xfrm>
        </p:spPr>
      </p:pic>
      <p:cxnSp>
        <p:nvCxnSpPr>
          <p:cNvPr id="8" name="Straight Arrow Connector 7"/>
          <p:cNvCxnSpPr/>
          <p:nvPr/>
        </p:nvCxnSpPr>
        <p:spPr>
          <a:xfrm rot="5400000" flipH="1" flipV="1">
            <a:off x="4343400" y="2971800"/>
            <a:ext cx="14478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057400" y="3352800"/>
            <a:ext cx="25908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648200" y="4114800"/>
            <a:ext cx="16764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baptis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4114800"/>
            <a:ext cx="1847088" cy="2353056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rot="5400000">
            <a:off x="1219200" y="2438400"/>
            <a:ext cx="2971800" cy="2209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chambre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Il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chambre</a:t>
            </a:r>
            <a:r>
              <a:rPr lang="en-US" dirty="0" smtClean="0"/>
              <a:t> et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voit</a:t>
            </a:r>
            <a:r>
              <a:rPr lang="en-US" dirty="0" smtClean="0"/>
              <a:t> le plus beau spectacle du monde: ……</a:t>
            </a:r>
            <a:endParaRPr lang="en-US" dirty="0"/>
          </a:p>
        </p:txBody>
      </p:sp>
      <p:pic>
        <p:nvPicPr>
          <p:cNvPr id="5" name="Content Placeholder 4" descr="sb1.jpg"/>
          <p:cNvPicPr>
            <a:picLocks noChangeAspect="1"/>
          </p:cNvPicPr>
          <p:nvPr/>
        </p:nvPicPr>
        <p:blipFill>
          <a:blip r:embed="rId2" cstate="print"/>
          <a:srcRect r="32075" b="13602"/>
          <a:stretch>
            <a:fillRect/>
          </a:stretch>
        </p:blipFill>
        <p:spPr>
          <a:xfrm>
            <a:off x="5638800" y="1447800"/>
            <a:ext cx="2743200" cy="2586886"/>
          </a:xfrm>
          <a:prstGeom prst="rect">
            <a:avLst/>
          </a:prstGeom>
        </p:spPr>
      </p:pic>
      <p:pic>
        <p:nvPicPr>
          <p:cNvPr id="6" name="Content Placeholder 6" descr="prince.jpg"/>
          <p:cNvPicPr>
            <a:picLocks noChangeAspect="1"/>
          </p:cNvPicPr>
          <p:nvPr/>
        </p:nvPicPr>
        <p:blipFill>
          <a:blip r:embed="rId3" cstate="print"/>
          <a:srcRect r="61069"/>
          <a:stretch>
            <a:fillRect/>
          </a:stretch>
        </p:blipFill>
        <p:spPr>
          <a:xfrm>
            <a:off x="3733800" y="3429000"/>
            <a:ext cx="1295400" cy="30480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4800600" y="3429000"/>
            <a:ext cx="1447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 se met </a:t>
            </a:r>
            <a:r>
              <a:rPr lang="en-US" dirty="0" smtClean="0"/>
              <a:t>………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Il se met à …… </a:t>
            </a:r>
            <a:r>
              <a:rPr lang="en-US" dirty="0" err="1" smtClean="0"/>
              <a:t>près</a:t>
            </a:r>
            <a:r>
              <a:rPr lang="en-US" dirty="0" smtClean="0"/>
              <a:t> de la </a:t>
            </a:r>
            <a:r>
              <a:rPr lang="en-US" dirty="0" err="1" smtClean="0"/>
              <a:t>princesse</a:t>
            </a:r>
            <a:r>
              <a:rPr lang="en-US" dirty="0" smtClean="0"/>
              <a:t>. </a:t>
            </a:r>
            <a:r>
              <a:rPr lang="en-US" dirty="0" err="1" smtClean="0"/>
              <a:t>Alors</a:t>
            </a:r>
            <a:r>
              <a:rPr lang="en-US" dirty="0" smtClean="0"/>
              <a:t>, la </a:t>
            </a:r>
            <a:r>
              <a:rPr lang="en-US" dirty="0" err="1" smtClean="0"/>
              <a:t>princesse</a:t>
            </a:r>
            <a:r>
              <a:rPr lang="en-US" dirty="0" smtClean="0"/>
              <a:t> ……..et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dit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“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, </a:t>
            </a:r>
            <a:r>
              <a:rPr lang="en-US" dirty="0" err="1" smtClean="0"/>
              <a:t>mon</a:t>
            </a:r>
            <a:r>
              <a:rPr lang="en-US" dirty="0" smtClean="0"/>
              <a:t> prince? Je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ai</a:t>
            </a:r>
            <a:r>
              <a:rPr lang="en-US" dirty="0" smtClean="0"/>
              <a:t> ……</a:t>
            </a:r>
            <a:r>
              <a:rPr lang="en-US" dirty="0" err="1" smtClean="0"/>
              <a:t>longtemps</a:t>
            </a:r>
            <a:r>
              <a:rPr lang="en-US" dirty="0" smtClean="0"/>
              <a:t>.”</a:t>
            </a:r>
            <a:endParaRPr lang="en-US" dirty="0"/>
          </a:p>
        </p:txBody>
      </p:sp>
      <p:pic>
        <p:nvPicPr>
          <p:cNvPr id="5" name="Content Placeholder 4" descr="SBkisscolo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772672"/>
            <a:ext cx="4038600" cy="4181019"/>
          </a:xfrm>
        </p:spPr>
      </p:pic>
      <p:cxnSp>
        <p:nvCxnSpPr>
          <p:cNvPr id="9" name="Straight Arrow Connector 8"/>
          <p:cNvCxnSpPr/>
          <p:nvPr/>
        </p:nvCxnSpPr>
        <p:spPr>
          <a:xfrm>
            <a:off x="2438400" y="1905000"/>
            <a:ext cx="4419600" cy="3200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prince ….…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Le prince …..de la </a:t>
            </a:r>
            <a:r>
              <a:rPr lang="en-US" dirty="0" err="1" smtClean="0"/>
              <a:t>princesse</a:t>
            </a:r>
            <a:r>
              <a:rPr lang="en-US" dirty="0" smtClean="0"/>
              <a:t> et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 smtClean="0"/>
              <a:t>qu’il</a:t>
            </a:r>
            <a:r>
              <a:rPr lang="en-US" dirty="0" smtClean="0"/>
              <a:t> </a:t>
            </a:r>
            <a:r>
              <a:rPr lang="en-US" dirty="0" err="1" smtClean="0"/>
              <a:t>l’aime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Content Placeholder 4" descr="SBkisscol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2676981"/>
            <a:ext cx="4038600" cy="4181019"/>
          </a:xfrm>
          <a:prstGeom prst="rect">
            <a:avLst/>
          </a:prstGeom>
        </p:spPr>
      </p:pic>
      <p:sp>
        <p:nvSpPr>
          <p:cNvPr id="6" name="Oval Callout 5"/>
          <p:cNvSpPr/>
          <p:nvPr/>
        </p:nvSpPr>
        <p:spPr>
          <a:xfrm>
            <a:off x="6477000" y="1295400"/>
            <a:ext cx="1752600" cy="16002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58000" y="18288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…………….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8" descr="FLOATI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581400"/>
            <a:ext cx="1600200" cy="2209800"/>
          </a:xfrm>
          <a:prstGeom prst="rect">
            <a:avLst/>
          </a:prstGeom>
          <a:noFill/>
        </p:spPr>
      </p:pic>
      <p:pic>
        <p:nvPicPr>
          <p:cNvPr id="9" name="Picture 8" descr="FLOATI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57400"/>
            <a:ext cx="1600200" cy="2209800"/>
          </a:xfrm>
          <a:prstGeom prst="rect">
            <a:avLst/>
          </a:prstGeom>
          <a:noFill/>
        </p:spPr>
      </p:pic>
      <p:pic>
        <p:nvPicPr>
          <p:cNvPr id="10" name="Picture 8" descr="FLOATI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1447800"/>
            <a:ext cx="1600200" cy="2209800"/>
          </a:xfrm>
          <a:prstGeom prst="rect">
            <a:avLst/>
          </a:prstGeom>
          <a:noFill/>
        </p:spPr>
      </p:pic>
      <p:pic>
        <p:nvPicPr>
          <p:cNvPr id="11" name="Picture 8" descr="FLOATI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4038600"/>
            <a:ext cx="1600200" cy="2209800"/>
          </a:xfrm>
          <a:prstGeom prst="rect">
            <a:avLst/>
          </a:prstGeom>
          <a:noFill/>
        </p:spPr>
      </p:pic>
      <p:pic>
        <p:nvPicPr>
          <p:cNvPr id="12" name="Picture 8" descr="FLOATI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762000"/>
            <a:ext cx="1600200" cy="2209800"/>
          </a:xfrm>
          <a:prstGeom prst="rect">
            <a:avLst/>
          </a:prstGeom>
          <a:noFill/>
        </p:spPr>
      </p:pic>
      <p:pic>
        <p:nvPicPr>
          <p:cNvPr id="13" name="Picture 8" descr="FLOATI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4191000"/>
            <a:ext cx="1600200" cy="2209800"/>
          </a:xfrm>
          <a:prstGeom prst="rect">
            <a:avLst/>
          </a:prstGeom>
          <a:noFill/>
        </p:spPr>
      </p:pic>
      <p:pic>
        <p:nvPicPr>
          <p:cNvPr id="14" name="Picture 8" descr="FLOATI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371600"/>
            <a:ext cx="1600200" cy="2209800"/>
          </a:xfrm>
          <a:prstGeom prst="rect">
            <a:avLst/>
          </a:prstGeom>
          <a:noFill/>
        </p:spPr>
      </p:pic>
      <p:pic>
        <p:nvPicPr>
          <p:cNvPr id="15" name="Picture 8" descr="FLOATI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962400"/>
            <a:ext cx="16002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Alors</a:t>
            </a:r>
            <a:r>
              <a:rPr lang="en-US" dirty="0" smtClean="0"/>
              <a:t> …</a:t>
            </a:r>
            <a:endParaRPr lang="en-US" dirty="0"/>
          </a:p>
        </p:txBody>
      </p:sp>
      <p:pic>
        <p:nvPicPr>
          <p:cNvPr id="10" name="Picture 9" descr="crowd.jpg"/>
          <p:cNvPicPr>
            <a:picLocks noChangeAspect="1"/>
          </p:cNvPicPr>
          <p:nvPr/>
        </p:nvPicPr>
        <p:blipFill>
          <a:blip r:embed="rId2" cstate="print"/>
          <a:srcRect t="12945" r="14091"/>
          <a:stretch>
            <a:fillRect/>
          </a:stretch>
        </p:blipFill>
        <p:spPr>
          <a:xfrm>
            <a:off x="1524000" y="2286000"/>
            <a:ext cx="5715000" cy="4343400"/>
          </a:xfrm>
          <a:prstGeom prst="rect">
            <a:avLst/>
          </a:prstGeom>
        </p:spPr>
      </p:pic>
      <p:pic>
        <p:nvPicPr>
          <p:cNvPr id="12" name="Picture 11" descr="alarm_clock_ring_md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2362200"/>
            <a:ext cx="800100" cy="847725"/>
          </a:xfrm>
          <a:prstGeom prst="rect">
            <a:avLst/>
          </a:prstGeom>
        </p:spPr>
      </p:pic>
      <p:pic>
        <p:nvPicPr>
          <p:cNvPr id="13" name="Picture 12" descr="alarm_clock_ring_md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5867400"/>
            <a:ext cx="800100" cy="847725"/>
          </a:xfrm>
          <a:prstGeom prst="rect">
            <a:avLst/>
          </a:prstGeom>
        </p:spPr>
      </p:pic>
      <p:pic>
        <p:nvPicPr>
          <p:cNvPr id="14" name="Picture 13" descr="alarm_clock_ring_md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1800" y="4572000"/>
            <a:ext cx="800100" cy="847725"/>
          </a:xfrm>
          <a:prstGeom prst="rect">
            <a:avLst/>
          </a:prstGeom>
        </p:spPr>
      </p:pic>
      <p:pic>
        <p:nvPicPr>
          <p:cNvPr id="15" name="Picture 14" descr="alarm_clock_ring_md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0" y="2286000"/>
            <a:ext cx="800100" cy="847725"/>
          </a:xfrm>
          <a:prstGeom prst="rect">
            <a:avLst/>
          </a:prstGeom>
        </p:spPr>
      </p:pic>
      <p:pic>
        <p:nvPicPr>
          <p:cNvPr id="16" name="Picture 15" descr="alarm_clock_ring_md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4343400"/>
            <a:ext cx="800100" cy="847725"/>
          </a:xfrm>
          <a:prstGeom prst="rect">
            <a:avLst/>
          </a:prstGeom>
        </p:spPr>
      </p:pic>
      <p:pic>
        <p:nvPicPr>
          <p:cNvPr id="18" name="Picture 17" descr="bear_yawning_lg_cl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15200" y="2971800"/>
            <a:ext cx="1428750" cy="1485900"/>
          </a:xfrm>
          <a:prstGeom prst="rect">
            <a:avLst/>
          </a:prstGeom>
        </p:spPr>
      </p:pic>
      <p:pic>
        <p:nvPicPr>
          <p:cNvPr id="19" name="Picture 18" descr="three_bears_lg_cl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600" y="5105400"/>
            <a:ext cx="1400175" cy="1485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</a:t>
            </a:r>
            <a:r>
              <a:rPr lang="en-US" dirty="0" err="1" smtClean="0"/>
              <a:t>organise</a:t>
            </a:r>
            <a:r>
              <a:rPr lang="en-US" dirty="0" smtClean="0"/>
              <a:t> ……. </a:t>
            </a:r>
          </a:p>
        </p:txBody>
      </p:sp>
      <p:pic>
        <p:nvPicPr>
          <p:cNvPr id="14" name="Picture 13" descr="fet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1447800"/>
            <a:ext cx="3810000" cy="2857500"/>
          </a:xfrm>
          <a:prstGeom prst="rect">
            <a:avLst/>
          </a:prstGeom>
        </p:spPr>
      </p:pic>
      <p:pic>
        <p:nvPicPr>
          <p:cNvPr id="15" name="Picture 14" descr="fete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5105400"/>
            <a:ext cx="1800225" cy="1581150"/>
          </a:xfrm>
          <a:prstGeom prst="rect">
            <a:avLst/>
          </a:prstGeom>
        </p:spPr>
      </p:pic>
      <p:pic>
        <p:nvPicPr>
          <p:cNvPr id="16" name="Picture 15" descr="fete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5181600"/>
            <a:ext cx="2657475" cy="1562100"/>
          </a:xfrm>
          <a:prstGeom prst="rect">
            <a:avLst/>
          </a:prstGeom>
        </p:spPr>
      </p:pic>
      <p:pic>
        <p:nvPicPr>
          <p:cNvPr id="17" name="Picture 16" descr="fete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" y="1295400"/>
            <a:ext cx="2362200" cy="3363397"/>
          </a:xfrm>
          <a:prstGeom prst="rect">
            <a:avLst/>
          </a:prstGeom>
        </p:spPr>
      </p:pic>
      <p:pic>
        <p:nvPicPr>
          <p:cNvPr id="13" name="Content Placeholder 12" descr="fete.jpg"/>
          <p:cNvPicPr>
            <a:picLocks noGrp="1" noChangeAspect="1"/>
          </p:cNvPicPr>
          <p:nvPr>
            <p:ph sz="half" idx="1"/>
          </p:nvPr>
        </p:nvPicPr>
        <p:blipFill>
          <a:blip r:embed="rId6" cstate="print"/>
          <a:stretch>
            <a:fillRect/>
          </a:stretch>
        </p:blipFill>
        <p:spPr>
          <a:xfrm>
            <a:off x="2590800" y="3352800"/>
            <a:ext cx="4038600" cy="24693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aintChapellevitra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81000"/>
            <a:ext cx="7239000" cy="5429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Et après le </a:t>
            </a:r>
            <a:r>
              <a:rPr lang="en-US" dirty="0" err="1" smtClean="0">
                <a:solidFill>
                  <a:srgbClr val="FF0000"/>
                </a:solidFill>
              </a:rPr>
              <a:t>dîner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685800"/>
            <a:ext cx="7620000" cy="914399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Et après le </a:t>
            </a:r>
            <a:r>
              <a:rPr lang="en-US" dirty="0" err="1" smtClean="0"/>
              <a:t>dîner</a:t>
            </a:r>
            <a:r>
              <a:rPr lang="en-US" dirty="0" smtClean="0"/>
              <a:t>, </a:t>
            </a:r>
            <a:r>
              <a:rPr lang="en-US" smtClean="0"/>
              <a:t>on ……...</a:t>
            </a:r>
            <a:endParaRPr lang="en-US" dirty="0"/>
          </a:p>
        </p:txBody>
      </p:sp>
      <p:pic>
        <p:nvPicPr>
          <p:cNvPr id="7" name="Picture 6" descr="weddin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4600" y="3990975"/>
            <a:ext cx="4191000" cy="2867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Chaque</a:t>
            </a:r>
            <a:r>
              <a:rPr lang="en-US" dirty="0" smtClean="0"/>
              <a:t> </a:t>
            </a:r>
            <a:r>
              <a:rPr lang="en-US" dirty="0" err="1" smtClean="0"/>
              <a:t>fée</a:t>
            </a:r>
            <a:r>
              <a:rPr lang="en-US" dirty="0" smtClean="0"/>
              <a:t> </a:t>
            </a:r>
            <a:r>
              <a:rPr lang="en-US" dirty="0" err="1" smtClean="0"/>
              <a:t>doit</a:t>
            </a:r>
            <a:r>
              <a:rPr lang="en-US" dirty="0" smtClean="0"/>
              <a:t> faire un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Chaque</a:t>
            </a:r>
            <a:r>
              <a:rPr lang="en-US" dirty="0" smtClean="0"/>
              <a:t> </a:t>
            </a:r>
            <a:r>
              <a:rPr lang="en-US" dirty="0" err="1" smtClean="0"/>
              <a:t>fée</a:t>
            </a:r>
            <a:r>
              <a:rPr lang="en-US" dirty="0" smtClean="0"/>
              <a:t> </a:t>
            </a:r>
            <a:r>
              <a:rPr lang="en-US" dirty="0" err="1" smtClean="0"/>
              <a:t>doit</a:t>
            </a:r>
            <a:r>
              <a:rPr lang="en-US" dirty="0" smtClean="0"/>
              <a:t> faire un ………. à </a:t>
            </a:r>
            <a:r>
              <a:rPr lang="en-US" dirty="0" err="1" smtClean="0"/>
              <a:t>l’enfant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1026" name="Picture 2" descr="C:\Users\Phyllis\AppData\Local\Microsoft\Windows\Temporary Internet Files\Content.IE5\NY4NPZA5\MCj04397830000[1]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447800"/>
            <a:ext cx="3528219" cy="3528219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>
            <a:off x="1449388" y="2590800"/>
            <a:ext cx="3884612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teau-de-la-belle-au-bois-dormant.jpg"/>
          <p:cNvPicPr>
            <a:picLocks noChangeAspect="1"/>
          </p:cNvPicPr>
          <p:nvPr/>
        </p:nvPicPr>
        <p:blipFill>
          <a:blip r:embed="rId2" cstate="print"/>
          <a:srcRect b="13235"/>
          <a:stretch>
            <a:fillRect/>
          </a:stretch>
        </p:blipFill>
        <p:spPr>
          <a:xfrm>
            <a:off x="4953000" y="1219200"/>
            <a:ext cx="4038600" cy="533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Après les </a:t>
            </a:r>
            <a:r>
              <a:rPr lang="en-US" dirty="0" err="1" smtClean="0"/>
              <a:t>cérémonies</a:t>
            </a:r>
            <a:r>
              <a:rPr lang="en-US" dirty="0" smtClean="0"/>
              <a:t>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Après les </a:t>
            </a:r>
            <a:r>
              <a:rPr lang="en-US" dirty="0" err="1" smtClean="0"/>
              <a:t>cérémonies</a:t>
            </a:r>
            <a:r>
              <a:rPr lang="en-US" dirty="0" smtClean="0"/>
              <a:t> du </a:t>
            </a:r>
            <a:r>
              <a:rPr lang="en-US" dirty="0" err="1" smtClean="0"/>
              <a:t>baptême</a:t>
            </a:r>
            <a:r>
              <a:rPr lang="en-US" dirty="0" smtClean="0"/>
              <a:t>, ……… </a:t>
            </a:r>
            <a:r>
              <a:rPr lang="en-US" dirty="0" err="1" smtClean="0"/>
              <a:t>revient</a:t>
            </a:r>
            <a:r>
              <a:rPr lang="en-US" dirty="0" smtClean="0"/>
              <a:t> au …….. du </a:t>
            </a:r>
            <a:r>
              <a:rPr lang="en-US" dirty="0" err="1" smtClean="0"/>
              <a:t>roi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y a </a:t>
            </a:r>
          </a:p>
          <a:p>
            <a:pPr>
              <a:buNone/>
            </a:pP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 ……..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905000" y="2819400"/>
            <a:ext cx="3200400" cy="1066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050" name="Picture 2" descr="C:\Program Files (x86)\Microsoft Office\MEDIA\CAGCAT10\j0216588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4343400"/>
            <a:ext cx="1609344" cy="1807769"/>
          </a:xfrm>
          <a:prstGeom prst="rect">
            <a:avLst/>
          </a:prstGeom>
          <a:noFill/>
        </p:spPr>
      </p:pic>
      <p:cxnSp>
        <p:nvCxnSpPr>
          <p:cNvPr id="10" name="Straight Arrow Connector 9"/>
          <p:cNvCxnSpPr/>
          <p:nvPr/>
        </p:nvCxnSpPr>
        <p:spPr>
          <a:xfrm rot="5400000">
            <a:off x="1866900" y="4000500"/>
            <a:ext cx="6096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met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On met un ………</a:t>
            </a:r>
          </a:p>
          <a:p>
            <a:pPr>
              <a:buNone/>
            </a:pPr>
            <a:r>
              <a:rPr lang="en-US" dirty="0" smtClean="0"/>
              <a:t>en </a:t>
            </a:r>
            <a:r>
              <a:rPr lang="en-US" dirty="0" smtClean="0"/>
              <a:t>…… 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devant</a:t>
            </a:r>
            <a:r>
              <a:rPr lang="en-US" dirty="0" smtClean="0"/>
              <a:t> </a:t>
            </a:r>
            <a:r>
              <a:rPr lang="en-US" dirty="0" err="1" smtClean="0"/>
              <a:t>chaque</a:t>
            </a:r>
            <a:r>
              <a:rPr lang="en-US" dirty="0" smtClean="0"/>
              <a:t> </a:t>
            </a:r>
            <a:r>
              <a:rPr lang="en-US" dirty="0" err="1" smtClean="0"/>
              <a:t>fée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Content Placeholder 4" descr="couvert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19600" y="1447800"/>
            <a:ext cx="4038600" cy="2423160"/>
          </a:xfrm>
        </p:spPr>
      </p:pic>
      <p:cxnSp>
        <p:nvCxnSpPr>
          <p:cNvPr id="8" name="Straight Arrow Connector 7"/>
          <p:cNvCxnSpPr/>
          <p:nvPr/>
        </p:nvCxnSpPr>
        <p:spPr>
          <a:xfrm>
            <a:off x="2819400" y="2057400"/>
            <a:ext cx="1600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goldpla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5105400" y="4343076"/>
            <a:ext cx="3046268" cy="2281460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>
            <a:off x="1371600" y="2438400"/>
            <a:ext cx="3657600" cy="2362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Tout à coup,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Tout à coup, on </a:t>
            </a:r>
            <a:r>
              <a:rPr lang="en-US" dirty="0" err="1" smtClean="0"/>
              <a:t>voit</a:t>
            </a:r>
            <a:r>
              <a:rPr lang="en-US" dirty="0" smtClean="0"/>
              <a:t> </a:t>
            </a:r>
            <a:r>
              <a:rPr lang="en-US" dirty="0" err="1" smtClean="0"/>
              <a:t>entrer</a:t>
            </a:r>
            <a:r>
              <a:rPr lang="en-US" dirty="0" smtClean="0"/>
              <a:t> ………..</a:t>
            </a:r>
            <a:r>
              <a:rPr lang="en-US" dirty="0" err="1" smtClean="0"/>
              <a:t>qu’on</a:t>
            </a:r>
            <a:r>
              <a:rPr lang="en-US" dirty="0" smtClean="0"/>
              <a:t> </a:t>
            </a:r>
            <a:r>
              <a:rPr lang="en-US" dirty="0" err="1" smtClean="0"/>
              <a:t>n’avait</a:t>
            </a:r>
            <a:r>
              <a:rPr lang="en-US" dirty="0" smtClean="0"/>
              <a:t> pas </a:t>
            </a:r>
            <a:r>
              <a:rPr lang="en-US" dirty="0" err="1" smtClean="0"/>
              <a:t>invitée</a:t>
            </a:r>
            <a:r>
              <a:rPr lang="en-US" dirty="0" smtClean="0"/>
              <a:t> </a:t>
            </a:r>
            <a:r>
              <a:rPr lang="en-US" dirty="0" err="1" smtClean="0"/>
              <a:t>parce</a:t>
            </a:r>
            <a:r>
              <a:rPr lang="en-US" dirty="0" smtClean="0"/>
              <a:t> </a:t>
            </a:r>
            <a:r>
              <a:rPr lang="en-US" dirty="0" err="1" smtClean="0"/>
              <a:t>qu’on</a:t>
            </a:r>
            <a:r>
              <a:rPr lang="en-US" dirty="0" smtClean="0"/>
              <a:t> la </a:t>
            </a:r>
            <a:r>
              <a:rPr lang="en-US" dirty="0" err="1" smtClean="0"/>
              <a:t>croyait</a:t>
            </a:r>
            <a:r>
              <a:rPr lang="en-US" dirty="0" smtClean="0"/>
              <a:t> ………</a:t>
            </a:r>
            <a:endParaRPr lang="en-US" dirty="0"/>
          </a:p>
        </p:txBody>
      </p:sp>
      <p:pic>
        <p:nvPicPr>
          <p:cNvPr id="5" name="Content Placeholder 4" descr="SBevilgodmothe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75756" y="1600200"/>
            <a:ext cx="3383487" cy="4525963"/>
          </a:xfrm>
        </p:spPr>
      </p:pic>
      <p:pic>
        <p:nvPicPr>
          <p:cNvPr id="3074" name="Picture 2" descr="C:\Users\Phyllis\AppData\Local\Microsoft\Windows\Temporary Internet Files\Content.IE5\L65PCHVX\MCj0424630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3810000"/>
            <a:ext cx="1755775" cy="1803400"/>
          </a:xfrm>
          <a:prstGeom prst="rect">
            <a:avLst/>
          </a:prstGeom>
          <a:noFill/>
        </p:spPr>
      </p:pic>
      <p:cxnSp>
        <p:nvCxnSpPr>
          <p:cNvPr id="8" name="Straight Connector 7"/>
          <p:cNvCxnSpPr/>
          <p:nvPr/>
        </p:nvCxnSpPr>
        <p:spPr>
          <a:xfrm flipV="1">
            <a:off x="1828800" y="3733800"/>
            <a:ext cx="2438400" cy="2057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905000" y="3505200"/>
            <a:ext cx="2590800" cy="2514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mori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77000" y="4953000"/>
            <a:ext cx="1913681" cy="12192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924800" y="4572000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6200000" flipH="1">
            <a:off x="6096000" y="3886200"/>
            <a:ext cx="2362200" cy="1143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roi</a:t>
            </a:r>
            <a:r>
              <a:rPr lang="en-US" dirty="0" smtClean="0"/>
              <a:t>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donne</a:t>
            </a:r>
            <a:r>
              <a:rPr lang="en-US" dirty="0" smtClean="0"/>
              <a:t> un </a:t>
            </a:r>
            <a:r>
              <a:rPr lang="en-US" dirty="0" smtClean="0"/>
              <a:t>_____, 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Le </a:t>
            </a:r>
            <a:r>
              <a:rPr lang="en-US" dirty="0" err="1" smtClean="0"/>
              <a:t>roi</a:t>
            </a:r>
            <a:r>
              <a:rPr lang="en-US" dirty="0" smtClean="0"/>
              <a:t>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donne</a:t>
            </a:r>
            <a:r>
              <a:rPr lang="en-US" dirty="0" smtClean="0"/>
              <a:t> un </a:t>
            </a:r>
            <a:r>
              <a:rPr lang="en-US" dirty="0" smtClean="0"/>
              <a:t>……., </a:t>
            </a:r>
            <a:r>
              <a:rPr lang="en-US" dirty="0" err="1" smtClean="0"/>
              <a:t>mais</a:t>
            </a:r>
            <a:r>
              <a:rPr lang="en-US" dirty="0" smtClean="0"/>
              <a:t> pas en </a:t>
            </a:r>
            <a:r>
              <a:rPr lang="en-US" dirty="0" smtClean="0"/>
              <a:t>…… </a:t>
            </a:r>
            <a:r>
              <a:rPr lang="en-US" dirty="0" err="1" smtClean="0"/>
              <a:t>parce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……..</a:t>
            </a:r>
            <a:endParaRPr lang="en-US" dirty="0"/>
          </a:p>
        </p:txBody>
      </p:sp>
      <p:pic>
        <p:nvPicPr>
          <p:cNvPr id="5" name="Content Placeholder 4" descr="couvert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57800" y="1295400"/>
            <a:ext cx="2667000" cy="1600200"/>
          </a:xfrm>
        </p:spPr>
      </p:pic>
      <p:pic>
        <p:nvPicPr>
          <p:cNvPr id="6" name="Picture 5" descr="goldpla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28600" y="3810000"/>
            <a:ext cx="1926648" cy="1442936"/>
          </a:xfrm>
          <a:prstGeom prst="rect">
            <a:avLst/>
          </a:prstGeom>
        </p:spPr>
      </p:pic>
      <p:pic>
        <p:nvPicPr>
          <p:cNvPr id="8" name="Picture 7" descr="goldpla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286000" y="3810000"/>
            <a:ext cx="1926648" cy="1442936"/>
          </a:xfrm>
          <a:prstGeom prst="rect">
            <a:avLst/>
          </a:prstGeom>
        </p:spPr>
      </p:pic>
      <p:pic>
        <p:nvPicPr>
          <p:cNvPr id="9" name="Picture 8" descr="goldpla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914400" y="5415064"/>
            <a:ext cx="1926648" cy="1442936"/>
          </a:xfrm>
          <a:prstGeom prst="rect">
            <a:avLst/>
          </a:prstGeom>
        </p:spPr>
      </p:pic>
      <p:pic>
        <p:nvPicPr>
          <p:cNvPr id="10" name="Picture 9" descr="goldpla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352800" y="5415064"/>
            <a:ext cx="1926648" cy="1442936"/>
          </a:xfrm>
          <a:prstGeom prst="rect">
            <a:avLst/>
          </a:prstGeom>
        </p:spPr>
      </p:pic>
      <p:pic>
        <p:nvPicPr>
          <p:cNvPr id="11" name="Picture 10" descr="goldpla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495800" y="3810000"/>
            <a:ext cx="1926648" cy="1442936"/>
          </a:xfrm>
          <a:prstGeom prst="rect">
            <a:avLst/>
          </a:prstGeom>
        </p:spPr>
      </p:pic>
      <p:pic>
        <p:nvPicPr>
          <p:cNvPr id="12" name="Picture 11" descr="goldpla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5562600" y="5415064"/>
            <a:ext cx="1926648" cy="1442936"/>
          </a:xfrm>
          <a:prstGeom prst="rect">
            <a:avLst/>
          </a:prstGeom>
        </p:spPr>
      </p:pic>
      <p:pic>
        <p:nvPicPr>
          <p:cNvPr id="13" name="Picture 12" descr="goldpla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6705600" y="3810000"/>
            <a:ext cx="1926648" cy="1442936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3581400" y="1981200"/>
            <a:ext cx="1524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914400" y="41910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971800" y="41148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181600" y="41148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391400" y="41148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524000" y="57150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114800" y="57150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248400" y="57150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823</Words>
  <Application>Microsoft Office PowerPoint</Application>
  <PresentationFormat>On-screen Show (4:3)</PresentationFormat>
  <Paragraphs>133</Paragraphs>
  <Slides>45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La Belle au Bois Dormant</vt:lpstr>
      <vt:lpstr>Il était une fois…</vt:lpstr>
      <vt:lpstr>Un jour pourtant..</vt:lpstr>
      <vt:lpstr>On fait alors un beau ……</vt:lpstr>
      <vt:lpstr>Chaque fée doit faire un …</vt:lpstr>
      <vt:lpstr>Après les cérémonies …</vt:lpstr>
      <vt:lpstr>On met …</vt:lpstr>
      <vt:lpstr>Tout à coup, …</vt:lpstr>
      <vt:lpstr>Le roi lui donne un _____, …</vt:lpstr>
      <vt:lpstr>La vieille croit qu’on la …</vt:lpstr>
      <vt:lpstr>Une des jeunes fées l’entend…</vt:lpstr>
      <vt:lpstr>Alors, elle va ....</vt:lpstr>
      <vt:lpstr>Les huit fées commencent…</vt:lpstr>
      <vt:lpstr>La deuxième fée…</vt:lpstr>
      <vt:lpstr>La troisième fée…</vt:lpstr>
      <vt:lpstr>La quatrième fée…</vt:lpstr>
      <vt:lpstr>La Cinquième fée…</vt:lpstr>
      <vt:lpstr>La  sixième fée…</vt:lpstr>
      <vt:lpstr>Le tour de la vieille fée arrive.</vt:lpstr>
      <vt:lpstr>Ce don terrible fait …</vt:lpstr>
      <vt:lpstr>A ce moment, …</vt:lpstr>
      <vt:lpstr>Je n’ai pas assez de ….…</vt:lpstr>
      <vt:lpstr>La princesse va ….…</vt:lpstr>
      <vt:lpstr>Puis …</vt:lpstr>
      <vt:lpstr>Pour …</vt:lpstr>
      <vt:lpstr>Et il fait ….</vt:lpstr>
      <vt:lpstr>………ans plus tard…</vt:lpstr>
      <vt:lpstr>“Que faites-vous?”</vt:lpstr>
      <vt:lpstr>Elle ….…</vt:lpstr>
      <vt:lpstr>Elle …….</vt:lpstr>
      <vt:lpstr>…….!</vt:lpstr>
      <vt:lpstr>Alors, le roi …</vt:lpstr>
      <vt:lpstr>On appelle une fée.</vt:lpstr>
      <vt:lpstr>Alors, elle ….…</vt:lpstr>
      <vt:lpstr>Tout d’un coup, une grande fôret..</vt:lpstr>
      <vt:lpstr>……..plus tard…</vt:lpstr>
      <vt:lpstr>Mon prince, on m’a dit….</vt:lpstr>
      <vt:lpstr>Alors le jeune prince décide…</vt:lpstr>
      <vt:lpstr>Il entre dans le château…</vt:lpstr>
      <vt:lpstr>Il va dans une chambre…</vt:lpstr>
      <vt:lpstr>Il se met ………</vt:lpstr>
      <vt:lpstr>Le prince ….…</vt:lpstr>
      <vt:lpstr>Alors …</vt:lpstr>
      <vt:lpstr>On organise ……. </vt:lpstr>
      <vt:lpstr>Et après le dîner…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Belle au Bois Dormant</dc:title>
  <dc:creator>Phyllis</dc:creator>
  <cp:lastModifiedBy>Phyllis</cp:lastModifiedBy>
  <cp:revision>31</cp:revision>
  <dcterms:created xsi:type="dcterms:W3CDTF">2010-03-17T23:10:41Z</dcterms:created>
  <dcterms:modified xsi:type="dcterms:W3CDTF">2012-03-11T14:32:27Z</dcterms:modified>
</cp:coreProperties>
</file>